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6"/>
  </p:notesMasterIdLst>
  <p:sldIdLst>
    <p:sldId id="257" r:id="rId2"/>
    <p:sldId id="671" r:id="rId3"/>
    <p:sldId id="672" r:id="rId4"/>
    <p:sldId id="258" r:id="rId5"/>
    <p:sldId id="259" r:id="rId6"/>
    <p:sldId id="260" r:id="rId7"/>
    <p:sldId id="261" r:id="rId8"/>
    <p:sldId id="262" r:id="rId9"/>
    <p:sldId id="263" r:id="rId10"/>
    <p:sldId id="404" r:id="rId11"/>
    <p:sldId id="264" r:id="rId12"/>
    <p:sldId id="265" r:id="rId13"/>
    <p:sldId id="405" r:id="rId14"/>
    <p:sldId id="406" r:id="rId15"/>
    <p:sldId id="681" r:id="rId16"/>
    <p:sldId id="407" r:id="rId17"/>
    <p:sldId id="408" r:id="rId18"/>
    <p:sldId id="677" r:id="rId19"/>
    <p:sldId id="683" r:id="rId20"/>
    <p:sldId id="409" r:id="rId21"/>
    <p:sldId id="660" r:id="rId22"/>
    <p:sldId id="661" r:id="rId23"/>
    <p:sldId id="410" r:id="rId24"/>
    <p:sldId id="652" r:id="rId25"/>
    <p:sldId id="417" r:id="rId26"/>
    <p:sldId id="411" r:id="rId27"/>
    <p:sldId id="416" r:id="rId28"/>
    <p:sldId id="673" r:id="rId29"/>
    <p:sldId id="684" r:id="rId30"/>
    <p:sldId id="266" r:id="rId31"/>
    <p:sldId id="687" r:id="rId32"/>
    <p:sldId id="381" r:id="rId33"/>
    <p:sldId id="267" r:id="rId34"/>
    <p:sldId id="384" r:id="rId35"/>
    <p:sldId id="735" r:id="rId36"/>
    <p:sldId id="736" r:id="rId37"/>
    <p:sldId id="391" r:id="rId38"/>
    <p:sldId id="412" r:id="rId39"/>
    <p:sldId id="413" r:id="rId40"/>
    <p:sldId id="674" r:id="rId41"/>
    <p:sldId id="675" r:id="rId42"/>
    <p:sldId id="392" r:id="rId43"/>
    <p:sldId id="268" r:id="rId44"/>
    <p:sldId id="393" r:id="rId45"/>
    <p:sldId id="394" r:id="rId46"/>
    <p:sldId id="395" r:id="rId47"/>
    <p:sldId id="634" r:id="rId48"/>
    <p:sldId id="678" r:id="rId49"/>
    <p:sldId id="680" r:id="rId50"/>
    <p:sldId id="396" r:id="rId51"/>
    <p:sldId id="398" r:id="rId52"/>
    <p:sldId id="653" r:id="rId53"/>
    <p:sldId id="654" r:id="rId54"/>
    <p:sldId id="655" r:id="rId55"/>
    <p:sldId id="731" r:id="rId56"/>
    <p:sldId id="730" r:id="rId57"/>
    <p:sldId id="732" r:id="rId58"/>
    <p:sldId id="733" r:id="rId59"/>
    <p:sldId id="734" r:id="rId60"/>
    <p:sldId id="685" r:id="rId61"/>
    <p:sldId id="401" r:id="rId62"/>
    <p:sldId id="414" r:id="rId63"/>
    <p:sldId id="651" r:id="rId64"/>
    <p:sldId id="637" r:id="rId65"/>
    <p:sldId id="402" r:id="rId66"/>
    <p:sldId id="688" r:id="rId67"/>
    <p:sldId id="610" r:id="rId68"/>
    <p:sldId id="403" r:id="rId69"/>
    <p:sldId id="635" r:id="rId70"/>
    <p:sldId id="636" r:id="rId71"/>
    <p:sldId id="615" r:id="rId72"/>
    <p:sldId id="668" r:id="rId73"/>
    <p:sldId id="710" r:id="rId74"/>
    <p:sldId id="712" r:id="rId75"/>
    <p:sldId id="713" r:id="rId76"/>
    <p:sldId id="714" r:id="rId77"/>
    <p:sldId id="415" r:id="rId78"/>
    <p:sldId id="715" r:id="rId79"/>
    <p:sldId id="716" r:id="rId80"/>
    <p:sldId id="418" r:id="rId81"/>
    <p:sldId id="421" r:id="rId82"/>
    <p:sldId id="718" r:id="rId83"/>
    <p:sldId id="719" r:id="rId84"/>
    <p:sldId id="422" r:id="rId85"/>
    <p:sldId id="721" r:id="rId86"/>
    <p:sldId id="423" r:id="rId87"/>
    <p:sldId id="717" r:id="rId88"/>
    <p:sldId id="431" r:id="rId89"/>
    <p:sldId id="722" r:id="rId90"/>
    <p:sldId id="724" r:id="rId91"/>
    <p:sldId id="725" r:id="rId92"/>
    <p:sldId id="726" r:id="rId93"/>
    <p:sldId id="727" r:id="rId94"/>
    <p:sldId id="728" r:id="rId95"/>
    <p:sldId id="729" r:id="rId96"/>
    <p:sldId id="435" r:id="rId97"/>
    <p:sldId id="436" r:id="rId98"/>
    <p:sldId id="670" r:id="rId99"/>
    <p:sldId id="686" r:id="rId100"/>
    <p:sldId id="666" r:id="rId101"/>
    <p:sldId id="690" r:id="rId102"/>
    <p:sldId id="694" r:id="rId103"/>
    <p:sldId id="695" r:id="rId104"/>
    <p:sldId id="689" r:id="rId105"/>
    <p:sldId id="692" r:id="rId106"/>
    <p:sldId id="691" r:id="rId107"/>
    <p:sldId id="693" r:id="rId108"/>
    <p:sldId id="697" r:id="rId109"/>
    <p:sldId id="698" r:id="rId110"/>
    <p:sldId id="708" r:id="rId111"/>
    <p:sldId id="700" r:id="rId112"/>
    <p:sldId id="709" r:id="rId113"/>
    <p:sldId id="701" r:id="rId114"/>
    <p:sldId id="737" r:id="rId115"/>
    <p:sldId id="337" r:id="rId116"/>
    <p:sldId id="341" r:id="rId117"/>
    <p:sldId id="342" r:id="rId118"/>
    <p:sldId id="343" r:id="rId119"/>
    <p:sldId id="704" r:id="rId120"/>
    <p:sldId id="705" r:id="rId121"/>
    <p:sldId id="706" r:id="rId122"/>
    <p:sldId id="702" r:id="rId123"/>
    <p:sldId id="739" r:id="rId124"/>
    <p:sldId id="738" r:id="rId1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o Huaxiu" initials="YH" lastIdx="1" clrIdx="0">
    <p:extLst>
      <p:ext uri="{19B8F6BF-5375-455C-9EA6-DF929625EA0E}">
        <p15:presenceInfo xmlns:p15="http://schemas.microsoft.com/office/powerpoint/2012/main" userId="8980d255e7611d3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8"/>
    <p:restoredTop sz="86446"/>
  </p:normalViewPr>
  <p:slideViewPr>
    <p:cSldViewPr snapToGrid="0" snapToObjects="1">
      <p:cViewPr varScale="1">
        <p:scale>
          <a:sx n="133" d="100"/>
          <a:sy n="133" d="100"/>
        </p:scale>
        <p:origin x="392" y="184"/>
      </p:cViewPr>
      <p:guideLst/>
    </p:cSldViewPr>
  </p:slideViewPr>
  <p:outlineViewPr>
    <p:cViewPr>
      <p:scale>
        <a:sx n="20" d="100"/>
        <a:sy n="20" d="100"/>
      </p:scale>
      <p:origin x="0" y="-34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FD599-51EF-434D-B97A-3DD4B300D815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F6124-D1C3-604A-85B3-D4AB1B2B3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5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psu.edu/daml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https://sites.psu.edu/daml/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5710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43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93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606a378857_1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606a378857_1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4956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60a2402c82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60a2402c82_1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405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97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60638051d0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60638051d0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707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30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60638051d0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60638051d0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8719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the definition for family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6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2be9e5f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2be9e5f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106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39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46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112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g47579ad3d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4" name="Google Shape;1674;g47579ad3d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96886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607eb7126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607eb7126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2617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47579ad3df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2" name="Google Shape;1702;g47579ad3df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16434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607eb7126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9" name="Google Shape;1719;g607eb7126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403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g608ecbc04b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6" name="Google Shape;1726;g608ecbc04b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61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608ecbc04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608ecbc04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0661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608ecbc04b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608ecbc04b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1819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62be9e5fc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62be9e5fc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0246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g607eb7126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9" name="Google Shape;1799;g607eb7126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1614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g607eb7126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7" name="Google Shape;1817;g607eb71261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3897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g4780e7b5a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1" name="Google Shape;1831;g4780e7b5a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7749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g608ecbc04b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0" name="Google Shape;1950;g608ecbc04b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797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608ecbc04b_0_1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608ecbc04b_0_1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4336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g4780e7b5a9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0" name="Google Shape;2010;g4780e7b5a9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7336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44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023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320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4780e7b5a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4780e7b5a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792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62be9e5fc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62be9e5fc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5695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4780e7b5a9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4780e7b5a9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5240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4780e7b5a9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4780e7b5a9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train the student model first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78210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4780e7b5a9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4780e7b5a9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Update the teacher model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7357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Random augmentation first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279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</a:t>
            </a:r>
            <a:r>
              <a:rPr lang="en-US" dirty="0" err="1"/>
              <a:t>concat</a:t>
            </a:r>
            <a:r>
              <a:rPr lang="en-US" dirty="0"/>
              <a:t> the labeled and </a:t>
            </a:r>
            <a:r>
              <a:rPr lang="en-US" dirty="0" err="1"/>
              <a:t>unlabel</a:t>
            </a:r>
            <a:r>
              <a:rPr lang="en-US" dirty="0"/>
              <a:t> data, shuffle the results, and then </a:t>
            </a:r>
            <a:r>
              <a:rPr lang="en-US" dirty="0" err="1"/>
              <a:t>mixup</a:t>
            </a:r>
            <a:r>
              <a:rPr lang="en-US" dirty="0"/>
              <a:t> to get a new dataset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455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</a:t>
            </a:r>
            <a:r>
              <a:rPr lang="en-US" dirty="0" err="1"/>
              <a:t>concat</a:t>
            </a:r>
            <a:r>
              <a:rPr lang="en-US" dirty="0"/>
              <a:t> the labeled and </a:t>
            </a:r>
            <a:r>
              <a:rPr lang="en-US" dirty="0" err="1"/>
              <a:t>unlabel</a:t>
            </a:r>
            <a:r>
              <a:rPr lang="en-US" dirty="0"/>
              <a:t> data, shuffle the results, and then </a:t>
            </a:r>
            <a:r>
              <a:rPr lang="en-US" dirty="0" err="1"/>
              <a:t>mixup</a:t>
            </a:r>
            <a:r>
              <a:rPr lang="en-US" dirty="0"/>
              <a:t> to get a new dataset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2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2be9e5fc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62be9e5fc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62be9e5fc4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10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45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norm</a:t>
            </a:r>
            <a:r>
              <a:rPr lang="zh-CN" altLang="en-US" dirty="0"/>
              <a:t> </a:t>
            </a:r>
            <a:r>
              <a:rPr lang="en-US" altLang="zh-CN" dirty="0"/>
              <a:t>radius; </a:t>
            </a:r>
            <a:r>
              <a:rPr lang="en-US" dirty="0"/>
              <a:t>upper bound will greatly deviate from zero-&gt; constraint of the h(x)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F6124-D1C3-604A-85B3-D4AB1B2B35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7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90FB0-96C5-7A45-B2A7-4B0B6FB24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AA135-7BC2-D94B-B0B9-9641EC437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05F3D-E4A1-BC4B-95A1-3BEB87E9E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0F64-AF74-AA4A-91D3-310182C5E7F7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E594-1C4A-7B43-B8D5-756C1836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CCF7B-E365-6F43-812B-5C5922ABE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1B56-661C-684B-BA8C-AB59D88B8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82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B0605-119B-7843-BC71-02CAC024E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AB455-B74C-B346-BEED-87425881C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57299-37B4-514B-82FB-85419D0C9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0F64-AF74-AA4A-91D3-310182C5E7F7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96CB7-1FC1-9C45-B6BC-DFEE491E5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34CE1-312A-8448-8E9F-CA00EFB7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1B56-661C-684B-BA8C-AB59D88B8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E6E66-40F3-CD4A-9319-F60292597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6E231-4894-434C-A780-2BCCAB2F5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4807A-791B-D34A-AE08-0C049490A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0F64-AF74-AA4A-91D3-310182C5E7F7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C1A3D-7657-C04A-9057-D96960CA9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6D46D-9D45-7C43-9B32-1E8526A11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1B56-661C-684B-BA8C-AB59D88B8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364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B0F3E-DE96-AA44-AC59-388E2AA3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BFAE7-FC68-0A41-BA1E-271D3BC7A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0F377-7993-1245-A29C-4D2E42E92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0F64-AF74-AA4A-91D3-310182C5E7F7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8B471-83AE-FF4A-9282-AB81603F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A8DBD-C248-DB44-9FDD-62F703F06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1B56-661C-684B-BA8C-AB59D88B8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37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ABA48-E381-2946-AD4C-42A1DD87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34F29-9C05-294C-BC03-68A392745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67654-707E-9144-B6D7-8029AD81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0F64-AF74-AA4A-91D3-310182C5E7F7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CAB64-6EE7-7A47-8828-E95F381BB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CED2D-E001-D747-9178-45516A7EF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1B56-661C-684B-BA8C-AB59D88B8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9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2A38-77BC-FB48-A09B-C08E10C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4F983-5D61-554A-89B0-9FE52BDAC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2A59D-F7C0-C145-8873-C54030526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31984-9104-434E-A4E6-CFCF2493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0F64-AF74-AA4A-91D3-310182C5E7F7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73DEC-F72B-C846-998B-DE6E1F0A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93AA2-6780-7A48-9B28-471C47E0F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1B56-661C-684B-BA8C-AB59D88B8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3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365-AD89-704B-A84C-46456D80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242CD-D0CD-064D-91B4-1E865C671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ED44C-58A6-BC43-86C2-4B2FF167E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B732CA-8B3B-704D-A04F-7ABA5E5D6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CF41C8-357E-F240-849C-5CB70906C7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56B8CD-7292-6545-B68D-ECA99E34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0F64-AF74-AA4A-91D3-310182C5E7F7}" type="datetimeFigureOut">
              <a:rPr lang="en-US" smtClean="0"/>
              <a:t>2/3/20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EBDD6-5605-614E-9BB5-3FBC47FE2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3492A3-DE20-274F-B377-70B7B4515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1B56-661C-684B-BA8C-AB59D88B8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98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D42C6-9A06-A448-9936-DDFA5BFE9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5C3658-378C-9342-AFD1-A6C0BA6E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0F64-AF74-AA4A-91D3-310182C5E7F7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EC2CA2-BC53-B54F-B58C-E7E3536E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D3A19-AE76-9640-986A-EAFCE12B2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1B56-661C-684B-BA8C-AB59D88B8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5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EF5700-0A56-C449-99D7-C5B23CF90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0F64-AF74-AA4A-91D3-310182C5E7F7}" type="datetimeFigureOut">
              <a:rPr lang="en-US" smtClean="0"/>
              <a:t>2/3/20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D97FD-EF6F-E543-BF48-0CFE1971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58EAC-0B6D-8E4A-B347-8389237C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1B56-661C-684B-BA8C-AB59D88B8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19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642B7-7460-9241-ADAE-EA36CE1D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87D1E-D933-8E4E-B471-842A23B8C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E5E7A-C8CF-3A4D-8988-EE9ADB713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E2BF-E460-A44E-8899-5D81A526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0F64-AF74-AA4A-91D3-310182C5E7F7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978FE-51C8-4C47-8AE1-92E2B0692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AFE8B-9242-264E-9A79-FE43FEC6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1B56-661C-684B-BA8C-AB59D88B8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58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EB53-9681-3646-BEBC-78B06A35C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E83950-A177-E748-BBCA-E775296CAF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413FD-96CE-084E-831E-8D08E40DC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E5418-164B-4446-8679-D524E2DD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0F64-AF74-AA4A-91D3-310182C5E7F7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13AF7-5A38-AB48-A878-932450D29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9B41B-316A-E04F-A27E-E49EC78E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1B56-661C-684B-BA8C-AB59D88B8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99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4A5C44-6283-BF41-97B9-44AC104C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8DC0F-13AC-3545-98D6-81908E97E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7A15A-D69E-9E47-9E06-B67F9F13F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30F64-AF74-AA4A-91D3-310182C5E7F7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AB744-C681-4046-85B0-515DF7101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12FD6-415B-274C-B3AF-2984320BA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A1B56-661C-684B-BA8C-AB59D88B8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8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anonets.com/blog/data-augmentation-how-to-use-deep-learning-when-you-have-limited-data-part-2/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anonets.com/blog/data-augmentation-how-to-use-deep-learning-when-you-have-limited-data-part-2/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codecamp.org/news/an-intuitive-introduction-to-generative-adversarial-networks-gans-7a2264a81394/" TargetMode="Externa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hyperlink" Target="https://www.cs.toronto.edu/~rgrosse/courses/csc321_2018/slides/lec19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3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62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ackernoon.com/8-deep-learning-best-practices-i-learned-about-in-2017-700f32409512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10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10" Type="http://schemas.openxmlformats.org/officeDocument/2006/relationships/image" Target="../media/image280.png"/><Relationship Id="rId4" Type="http://schemas.openxmlformats.org/officeDocument/2006/relationships/image" Target="../media/image36.png"/><Relationship Id="rId9" Type="http://schemas.openxmlformats.org/officeDocument/2006/relationships/image" Target="../media/image2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uder.io/multi-task/index.html#ajointmanytaskmode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lilianweng.github.io/lil-log/2018/11/30/meta-learning.html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5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medium.com/sap-machine-learning-research/deep-few-shot-learning-a1caa289f18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bair.berkeley.edu/blog/2018/06/28/daml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ndaguides.com/features/how_to_create_a_wechat_group.html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olah.github.io/posts/2015-01-Visualizing-Representations/" TargetMode="External"/><Relationship Id="rId4" Type="http://schemas.openxmlformats.org/officeDocument/2006/relationships/image" Target="../media/image13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tensorflow.org/tutorials/representation/word2vec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conceptnet.io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36.png"/><Relationship Id="rId7" Type="http://schemas.openxmlformats.org/officeDocument/2006/relationships/image" Target="../media/image10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2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tmp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tmp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tm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147.tmp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tags" Target="../tags/tag3.xml"/><Relationship Id="rId7" Type="http://schemas.openxmlformats.org/officeDocument/2006/relationships/image" Target="../media/image154.png"/><Relationship Id="rId12" Type="http://schemas.openxmlformats.org/officeDocument/2006/relationships/image" Target="../media/image39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3.png"/><Relationship Id="rId11" Type="http://schemas.openxmlformats.org/officeDocument/2006/relationships/image" Target="../media/image38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70.png"/><Relationship Id="rId4" Type="http://schemas.openxmlformats.org/officeDocument/2006/relationships/tags" Target="../tags/tag4.xml"/><Relationship Id="rId9" Type="http://schemas.openxmlformats.org/officeDocument/2006/relationships/image" Target="../media/image15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tiff"/><Relationship Id="rId2" Type="http://schemas.openxmlformats.org/officeDocument/2006/relationships/image" Target="../media/image157.tiff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3.png"/><Relationship Id="rId7" Type="http://schemas.openxmlformats.org/officeDocument/2006/relationships/image" Target="../media/image16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13" Type="http://schemas.openxmlformats.org/officeDocument/2006/relationships/image" Target="../media/image168.png"/><Relationship Id="rId3" Type="http://schemas.openxmlformats.org/officeDocument/2006/relationships/image" Target="../media/image153.png"/><Relationship Id="rId7" Type="http://schemas.openxmlformats.org/officeDocument/2006/relationships/image" Target="../media/image161.png"/><Relationship Id="rId12" Type="http://schemas.openxmlformats.org/officeDocument/2006/relationships/image" Target="../media/image1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65.png"/><Relationship Id="rId11" Type="http://schemas.openxmlformats.org/officeDocument/2006/relationships/image" Target="../media/image167.jpeg"/><Relationship Id="rId5" Type="http://schemas.openxmlformats.org/officeDocument/2006/relationships/image" Target="../media/image160.png"/><Relationship Id="rId10" Type="http://schemas.openxmlformats.org/officeDocument/2006/relationships/image" Target="../media/image166.png"/><Relationship Id="rId4" Type="http://schemas.openxmlformats.org/officeDocument/2006/relationships/image" Target="../media/image159.png"/><Relationship Id="rId9" Type="http://schemas.openxmlformats.org/officeDocument/2006/relationships/image" Target="../media/image16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170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tags" Target="../tags/tag10.xml"/><Relationship Id="rId7" Type="http://schemas.openxmlformats.org/officeDocument/2006/relationships/image" Target="../media/image17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71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7200" b="1" dirty="0"/>
              <a:t>Learning with Small Data</a:t>
            </a:r>
            <a:endParaRPr sz="7200" b="1" dirty="0"/>
          </a:p>
        </p:txBody>
      </p:sp>
      <p:sp>
        <p:nvSpPr>
          <p:cNvPr id="57" name="Google Shape;57;p1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 sz="3600" dirty="0"/>
              <a:t>Zhenhui Li, Huaxiu Yao, Fenglong Ma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endParaRPr lang="en" sz="2000" dirty="0"/>
          </a:p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 sz="2800" dirty="0"/>
              <a:t>Penn State University</a:t>
            </a:r>
            <a:endParaRPr sz="2800" dirty="0"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68B05-BB52-7A42-BE69-4756BFB75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3" y="173611"/>
            <a:ext cx="3276600" cy="1354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F0715A-D023-EE49-AD44-CF091AF71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153" y="272258"/>
            <a:ext cx="3729611" cy="125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7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3244-B31D-9641-A5E6-37ABC1A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3" y="0"/>
            <a:ext cx="10515600" cy="1325563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1FCC-BD18-424A-A4C1-4C086185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79" y="1215190"/>
            <a:ext cx="10515600" cy="5281863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Transfer knowledge from models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Transfer learning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Multi-task learning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Meta-learning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Applications</a:t>
            </a:r>
          </a:p>
          <a:p>
            <a:r>
              <a:rPr lang="en-US" sz="2400" dirty="0"/>
              <a:t>------  Coffee break ------</a:t>
            </a:r>
          </a:p>
          <a:p>
            <a:r>
              <a:rPr lang="en-US" sz="2400" dirty="0"/>
              <a:t>Transfer knowledge from domain expert</a:t>
            </a:r>
          </a:p>
          <a:p>
            <a:pPr lvl="1"/>
            <a:r>
              <a:rPr lang="en-US" dirty="0"/>
              <a:t>Enrich representations using knowledge graph</a:t>
            </a:r>
          </a:p>
          <a:p>
            <a:pPr lvl="1"/>
            <a:r>
              <a:rPr lang="en-US" dirty="0"/>
              <a:t>Domain-knowledge driven regularization</a:t>
            </a:r>
          </a:p>
          <a:p>
            <a:r>
              <a:rPr lang="en-US" sz="2400" dirty="0"/>
              <a:t>Data Augmentation</a:t>
            </a:r>
          </a:p>
          <a:p>
            <a:pPr lvl="1"/>
            <a:r>
              <a:rPr lang="en-US" dirty="0"/>
              <a:t>Augmentation using labeled data</a:t>
            </a:r>
          </a:p>
          <a:p>
            <a:pPr lvl="1"/>
            <a:r>
              <a:rPr lang="en-US" dirty="0"/>
              <a:t>Augmentation using unlabeled data</a:t>
            </a:r>
          </a:p>
        </p:txBody>
      </p:sp>
    </p:spTree>
    <p:extLst>
      <p:ext uri="{BB962C8B-B14F-4D97-AF65-F5344CB8AC3E}">
        <p14:creationId xmlns:p14="http://schemas.microsoft.com/office/powerpoint/2010/main" val="9676242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CF5D-4FA3-7045-8389-5F96AEB5F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20" y="18255"/>
            <a:ext cx="10515600" cy="1325563"/>
          </a:xfrm>
        </p:spPr>
        <p:txBody>
          <a:bodyPr/>
          <a:lstStyle/>
          <a:p>
            <a:r>
              <a:rPr lang="en-US" b="1" dirty="0"/>
              <a:t>Hard-crafted rule based augmentation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86CE0-FE6C-074B-89BB-ABEC71E22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>
            <a:normAutofit/>
          </a:bodyPr>
          <a:lstStyle/>
          <a:p>
            <a:r>
              <a:rPr lang="en-US" sz="3200" dirty="0"/>
              <a:t>Simple rules</a:t>
            </a:r>
          </a:p>
          <a:p>
            <a:pPr lvl="1"/>
            <a:r>
              <a:rPr lang="en-US" sz="2800" dirty="0"/>
              <a:t>Rotation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Add Gaussian Noise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pic>
        <p:nvPicPr>
          <p:cNvPr id="5" name="Google Shape;164;p26">
            <a:extLst>
              <a:ext uri="{FF2B5EF4-FFF2-40B4-BE49-F238E27FC236}">
                <a16:creationId xmlns:a16="http://schemas.microsoft.com/office/drawing/2014/main" id="{AF3746B4-FCBF-CF43-BCDC-E47A6D05D72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81867" y="1851217"/>
            <a:ext cx="8619066" cy="195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0;p30">
            <a:extLst>
              <a:ext uri="{FF2B5EF4-FFF2-40B4-BE49-F238E27FC236}">
                <a16:creationId xmlns:a16="http://schemas.microsoft.com/office/drawing/2014/main" id="{6E0D1F9B-CE19-BB41-A18F-8742C3A560C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5224" y="4187722"/>
            <a:ext cx="7360920" cy="22635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E4438D-A4CE-BF4D-98AA-EBFAA9295C97}"/>
              </a:ext>
            </a:extLst>
          </p:cNvPr>
          <p:cNvSpPr/>
          <p:nvPr/>
        </p:nvSpPr>
        <p:spPr>
          <a:xfrm>
            <a:off x="33867" y="659352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000" u="sng" dirty="0">
                <a:hlinkClick r:id="rId4"/>
              </a:rPr>
              <a:t>https://nanonets.com/blog/data-augmentation-how-to-use-deep-learning-when-you-have-limited-data-part-2/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164563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CF5D-4FA3-7045-8389-5F96AEB5F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20" y="18255"/>
            <a:ext cx="10515600" cy="1325563"/>
          </a:xfrm>
        </p:spPr>
        <p:txBody>
          <a:bodyPr/>
          <a:lstStyle/>
          <a:p>
            <a:r>
              <a:rPr lang="en-US" b="1" dirty="0"/>
              <a:t>Hard-crafted rule based augmentation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86CE0-FE6C-074B-89BB-ABEC71E22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>
            <a:normAutofit/>
          </a:bodyPr>
          <a:lstStyle/>
          <a:p>
            <a:r>
              <a:rPr lang="en-US" sz="3200" dirty="0"/>
              <a:t>Simple rules</a:t>
            </a:r>
          </a:p>
          <a:p>
            <a:pPr lvl="1"/>
            <a:r>
              <a:rPr lang="en-US" sz="2800" dirty="0"/>
              <a:t>Crop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Scale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pic>
        <p:nvPicPr>
          <p:cNvPr id="8" name="Google Shape;182;p28">
            <a:extLst>
              <a:ext uri="{FF2B5EF4-FFF2-40B4-BE49-F238E27FC236}">
                <a16:creationId xmlns:a16="http://schemas.microsoft.com/office/drawing/2014/main" id="{3D826FF0-D1B9-3048-BB40-CC3669B3314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84448" y="1815775"/>
            <a:ext cx="6669023" cy="2096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3;p27">
            <a:extLst>
              <a:ext uri="{FF2B5EF4-FFF2-40B4-BE49-F238E27FC236}">
                <a16:creationId xmlns:a16="http://schemas.microsoft.com/office/drawing/2014/main" id="{D407E3D3-40A0-7B47-B492-F2F042ADDB2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4992" y="4311087"/>
            <a:ext cx="7412735" cy="23896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2F8910-77B0-714F-BA9D-5C2398E6CF37}"/>
              </a:ext>
            </a:extLst>
          </p:cNvPr>
          <p:cNvSpPr/>
          <p:nvPr/>
        </p:nvSpPr>
        <p:spPr>
          <a:xfrm>
            <a:off x="33867" y="659352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000" u="sng" dirty="0">
                <a:hlinkClick r:id="rId4"/>
              </a:rPr>
              <a:t>https://nanonets.com/blog/data-augmentation-how-to-use-deep-learning-when-you-have-limited-data-part-2/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931605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2ABE-3A6D-B949-AE34-8EEA90734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AutoAugment: Learning Augmentation Strategies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5FD505-D6B6-1E4D-A254-13C1F432E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08272" y="1534868"/>
            <a:ext cx="7983728" cy="4793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4785F-FAAB-8140-9DA1-287C89601279}"/>
              </a:ext>
            </a:extLst>
          </p:cNvPr>
          <p:cNvSpPr txBox="1"/>
          <p:nvPr/>
        </p:nvSpPr>
        <p:spPr>
          <a:xfrm>
            <a:off x="728472" y="1534868"/>
            <a:ext cx="48056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Reinforcement learning framework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Reward: performance</a:t>
            </a:r>
          </a:p>
          <a:p>
            <a:endParaRPr lang="en-US" sz="2800" dirty="0"/>
          </a:p>
          <a:p>
            <a:r>
              <a:rPr lang="en-US" sz="2800" dirty="0"/>
              <a:t>Controller: select policy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6" name="Google Shape;1321;p132">
            <a:extLst>
              <a:ext uri="{FF2B5EF4-FFF2-40B4-BE49-F238E27FC236}">
                <a16:creationId xmlns:a16="http://schemas.microsoft.com/office/drawing/2014/main" id="{0C717D3E-DCE1-214B-B8CE-2FD44C24D0C7}"/>
              </a:ext>
            </a:extLst>
          </p:cNvPr>
          <p:cNvSpPr txBox="1"/>
          <p:nvPr/>
        </p:nvSpPr>
        <p:spPr>
          <a:xfrm>
            <a:off x="4208272" y="6404682"/>
            <a:ext cx="7852184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[</a:t>
            </a:r>
            <a:r>
              <a:rPr lang="en" dirty="0" err="1"/>
              <a:t>Cubuk</a:t>
            </a:r>
            <a:r>
              <a:rPr lang="en" dirty="0"/>
              <a:t> et al. </a:t>
            </a:r>
            <a:r>
              <a:rPr lang="en-US" dirty="0" err="1"/>
              <a:t>AutoAugment</a:t>
            </a:r>
            <a:r>
              <a:rPr lang="en-US" dirty="0"/>
              <a:t>: Learning Augmentation Policies from Data </a:t>
            </a:r>
            <a:r>
              <a:rPr lang="en" dirty="0"/>
              <a:t>CVPR’19]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0504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098DF-FB6A-214F-8085-9F07A3AF0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AutoAugment: Example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EB0CC-5A0D-9E4A-8BA4-AB87AA55B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75" y="1960563"/>
            <a:ext cx="9511169" cy="4351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C3B88C-CE69-D34D-B6E8-E86227AA5B01}"/>
              </a:ext>
            </a:extLst>
          </p:cNvPr>
          <p:cNvSpPr txBox="1"/>
          <p:nvPr/>
        </p:nvSpPr>
        <p:spPr>
          <a:xfrm>
            <a:off x="838199" y="1215189"/>
            <a:ext cx="668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Policy pair: (operator, probability, magnitude)</a:t>
            </a:r>
          </a:p>
        </p:txBody>
      </p:sp>
      <p:sp>
        <p:nvSpPr>
          <p:cNvPr id="6" name="Google Shape;1321;p132">
            <a:extLst>
              <a:ext uri="{FF2B5EF4-FFF2-40B4-BE49-F238E27FC236}">
                <a16:creationId xmlns:a16="http://schemas.microsoft.com/office/drawing/2014/main" id="{0C2B1E6A-8115-8E42-AB18-C25D0E1050B3}"/>
              </a:ext>
            </a:extLst>
          </p:cNvPr>
          <p:cNvSpPr txBox="1"/>
          <p:nvPr/>
        </p:nvSpPr>
        <p:spPr>
          <a:xfrm>
            <a:off x="4208272" y="6404682"/>
            <a:ext cx="7852184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[</a:t>
            </a:r>
            <a:r>
              <a:rPr lang="en" dirty="0" err="1"/>
              <a:t>Cubuk</a:t>
            </a:r>
            <a:r>
              <a:rPr lang="en" dirty="0"/>
              <a:t> et al. </a:t>
            </a:r>
            <a:r>
              <a:rPr lang="en-US" dirty="0" err="1"/>
              <a:t>AutoAugment</a:t>
            </a:r>
            <a:r>
              <a:rPr lang="en-US" dirty="0"/>
              <a:t>: Learning Augmentation Policies from Data </a:t>
            </a:r>
            <a:r>
              <a:rPr lang="en" dirty="0"/>
              <a:t>CVPR’19]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84364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23CF-D734-E048-82CC-DCEEF68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43" y="87928"/>
            <a:ext cx="10515600" cy="1325563"/>
          </a:xfrm>
        </p:spPr>
        <p:txBody>
          <a:bodyPr/>
          <a:lstStyle/>
          <a:p>
            <a:r>
              <a:rPr lang="en-US" b="1" dirty="0"/>
              <a:t>Can we generate some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9BC5D-4C8C-584C-B868-1580712AC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3491"/>
            <a:ext cx="10515600" cy="4351338"/>
          </a:xfrm>
        </p:spPr>
        <p:txBody>
          <a:bodyPr/>
          <a:lstStyle/>
          <a:p>
            <a:r>
              <a:rPr lang="en-US" dirty="0"/>
              <a:t>GAN (Generative Adversarial Networks)</a:t>
            </a:r>
          </a:p>
        </p:txBody>
      </p:sp>
      <p:pic>
        <p:nvPicPr>
          <p:cNvPr id="4" name="Google Shape;394;p51">
            <a:extLst>
              <a:ext uri="{FF2B5EF4-FFF2-40B4-BE49-F238E27FC236}">
                <a16:creationId xmlns:a16="http://schemas.microsoft.com/office/drawing/2014/main" id="{E444B787-756F-1A4A-8C0F-1DC35B605F3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42687" y="2156060"/>
            <a:ext cx="8099296" cy="33925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AB39E9-FA98-C640-A2AB-4C5DD1B948AF}"/>
              </a:ext>
            </a:extLst>
          </p:cNvPr>
          <p:cNvSpPr/>
          <p:nvPr/>
        </p:nvSpPr>
        <p:spPr>
          <a:xfrm>
            <a:off x="5463941" y="615821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u="sng" dirty="0">
                <a:solidFill>
                  <a:schemeClr val="hlink"/>
                </a:solidFill>
                <a:hlinkClick r:id="rId3"/>
              </a:rPr>
              <a:t>https://www.freecodecamp.org/news/an-intuitive-introduction-to-generative-adversarial-networks-gans-7a2264a81394/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788382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23CF-D734-E048-82CC-DCEEF68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43" y="87928"/>
            <a:ext cx="10515600" cy="1325563"/>
          </a:xfrm>
        </p:spPr>
        <p:txBody>
          <a:bodyPr/>
          <a:lstStyle/>
          <a:p>
            <a:r>
              <a:rPr lang="en-US" b="1" dirty="0"/>
              <a:t>GAN: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9BC5D-4C8C-584C-B868-1580712AC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349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 for discriminator, G for generator</a:t>
            </a:r>
          </a:p>
          <a:p>
            <a:r>
              <a:rPr lang="en-US" dirty="0"/>
              <a:t>Object function for 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Object function for 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Minimax formulation: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AB39E9-FA98-C640-A2AB-4C5DD1B948AF}"/>
              </a:ext>
            </a:extLst>
          </p:cNvPr>
          <p:cNvSpPr/>
          <p:nvPr/>
        </p:nvSpPr>
        <p:spPr>
          <a:xfrm>
            <a:off x="6522720" y="635071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dirty="0">
                <a:hlinkClick r:id="rId2"/>
              </a:rPr>
              <a:t>https://www.cs.toronto.edu/~rgrosse/courses/csc321_2018/slides/lec19.pdf</a:t>
            </a:r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55A161-754D-4D43-BACF-B53564E23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2671411"/>
            <a:ext cx="6604000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5802A-08E7-C544-9D49-1FC020614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145" y="4149959"/>
            <a:ext cx="47752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5540CB-CCDA-5B42-9DFB-F0365D7A4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755" y="5365764"/>
            <a:ext cx="1765300" cy="685800"/>
          </a:xfrm>
          <a:prstGeom prst="rect">
            <a:avLst/>
          </a:prstGeom>
        </p:spPr>
      </p:pic>
      <p:sp>
        <p:nvSpPr>
          <p:cNvPr id="10" name="Google Shape;1321;p132">
            <a:extLst>
              <a:ext uri="{FF2B5EF4-FFF2-40B4-BE49-F238E27FC236}">
                <a16:creationId xmlns:a16="http://schemas.microsoft.com/office/drawing/2014/main" id="{7A9546BA-45CA-3D47-B23E-BBDCCA379000}"/>
              </a:ext>
            </a:extLst>
          </p:cNvPr>
          <p:cNvSpPr txBox="1"/>
          <p:nvPr/>
        </p:nvSpPr>
        <p:spPr>
          <a:xfrm>
            <a:off x="6268453" y="6481521"/>
            <a:ext cx="5828098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[Goodfellow et al. Generative Adversarial Nets NeurIPS’14]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78556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9EE9-8414-8941-902B-67388EC30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GAN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D353F2-F033-304E-92A8-377F6C99A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9550" y="2502694"/>
            <a:ext cx="9232900" cy="2514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7C2EFE-AFA2-ED42-9D31-FB5963F08874}"/>
              </a:ext>
            </a:extLst>
          </p:cNvPr>
          <p:cNvSpPr txBox="1"/>
          <p:nvPr/>
        </p:nvSpPr>
        <p:spPr>
          <a:xfrm>
            <a:off x="838200" y="1425476"/>
            <a:ext cx="8603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Alternative optimize the generator G and discriminator D </a:t>
            </a:r>
          </a:p>
        </p:txBody>
      </p:sp>
      <p:sp>
        <p:nvSpPr>
          <p:cNvPr id="7" name="Google Shape;1321;p132">
            <a:extLst>
              <a:ext uri="{FF2B5EF4-FFF2-40B4-BE49-F238E27FC236}">
                <a16:creationId xmlns:a16="http://schemas.microsoft.com/office/drawing/2014/main" id="{95EE1D72-9E47-7841-B43B-3F90F9E548D7}"/>
              </a:ext>
            </a:extLst>
          </p:cNvPr>
          <p:cNvSpPr txBox="1"/>
          <p:nvPr/>
        </p:nvSpPr>
        <p:spPr>
          <a:xfrm>
            <a:off x="6268453" y="6481521"/>
            <a:ext cx="5828098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[Goodfellow et al. Generative Adversarial Nets NeurIPS’14]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3477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AB2A0-0AC2-BF45-9D0F-9A8DCB98E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49"/>
            <a:ext cx="10515600" cy="1325563"/>
          </a:xfrm>
        </p:spPr>
        <p:txBody>
          <a:bodyPr/>
          <a:lstStyle/>
          <a:p>
            <a:r>
              <a:rPr lang="en-US" b="1" dirty="0"/>
              <a:t>DAGAN: Framework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21259F-BD6B-6444-ABE1-8CAF60036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10641" y="1349312"/>
            <a:ext cx="6581359" cy="498048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BD4921-3A1A-CE46-B870-A6D5B8DB6DC3}"/>
              </a:ext>
            </a:extLst>
          </p:cNvPr>
          <p:cNvSpPr txBox="1">
            <a:spLocks/>
          </p:cNvSpPr>
          <p:nvPr/>
        </p:nvSpPr>
        <p:spPr>
          <a:xfrm>
            <a:off x="877824" y="1663887"/>
            <a:ext cx="4732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Key idea: </a:t>
            </a:r>
          </a:p>
          <a:p>
            <a:r>
              <a:rPr lang="en-US" sz="3200" dirty="0"/>
              <a:t>Use labeled data to supervise the generation process</a:t>
            </a:r>
          </a:p>
          <a:p>
            <a:r>
              <a:rPr lang="en-US" sz="3200" dirty="0"/>
              <a:t>Add the noisy to the labeled data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Google Shape;1321;p132">
            <a:extLst>
              <a:ext uri="{FF2B5EF4-FFF2-40B4-BE49-F238E27FC236}">
                <a16:creationId xmlns:a16="http://schemas.microsoft.com/office/drawing/2014/main" id="{238C8C9C-A8D8-2E40-BED6-796D1137DA18}"/>
              </a:ext>
            </a:extLst>
          </p:cNvPr>
          <p:cNvSpPr txBox="1"/>
          <p:nvPr/>
        </p:nvSpPr>
        <p:spPr>
          <a:xfrm>
            <a:off x="7856621" y="6481521"/>
            <a:ext cx="4239930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[Antoniou et al. </a:t>
            </a:r>
            <a:r>
              <a:rPr lang="en" dirty="0" err="1"/>
              <a:t>arXiv</a:t>
            </a:r>
            <a:r>
              <a:rPr lang="en" dirty="0"/>
              <a:t> 1711.04340]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99923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AB93B-1177-AB4C-85B6-7D0231C8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Progressive Growing of GANs (PGGAN)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E66B77-21A1-DB4E-A4CE-0B112D2C1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6246" y="1825116"/>
            <a:ext cx="7959508" cy="4541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2B6FFA-79F0-514A-8BD4-1337FC6E447C}"/>
              </a:ext>
            </a:extLst>
          </p:cNvPr>
          <p:cNvSpPr txBox="1"/>
          <p:nvPr/>
        </p:nvSpPr>
        <p:spPr>
          <a:xfrm>
            <a:off x="912876" y="1174714"/>
            <a:ext cx="1036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Progressively increase the size for both generator and discriminator</a:t>
            </a:r>
          </a:p>
        </p:txBody>
      </p:sp>
      <p:sp>
        <p:nvSpPr>
          <p:cNvPr id="6" name="Google Shape;1321;p132">
            <a:extLst>
              <a:ext uri="{FF2B5EF4-FFF2-40B4-BE49-F238E27FC236}">
                <a16:creationId xmlns:a16="http://schemas.microsoft.com/office/drawing/2014/main" id="{DA4CFCDF-3096-CE42-9CBF-60588E945F7C}"/>
              </a:ext>
            </a:extLst>
          </p:cNvPr>
          <p:cNvSpPr txBox="1"/>
          <p:nvPr/>
        </p:nvSpPr>
        <p:spPr>
          <a:xfrm>
            <a:off x="2478506" y="6487526"/>
            <a:ext cx="9966962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[</a:t>
            </a:r>
            <a:r>
              <a:rPr lang="en" dirty="0" err="1"/>
              <a:t>Karras</a:t>
            </a:r>
            <a:r>
              <a:rPr lang="en" dirty="0"/>
              <a:t> et al. </a:t>
            </a:r>
            <a:r>
              <a:rPr lang="en-US" dirty="0"/>
              <a:t>Progressive Growing of GANs for Improved Quality, Stability, and Variation</a:t>
            </a:r>
            <a:r>
              <a:rPr lang="en" dirty="0"/>
              <a:t> ICLR 2018]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01610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050CE-3788-B64F-A524-30CCA3F3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170053"/>
            <a:ext cx="10515600" cy="1325563"/>
          </a:xfrm>
        </p:spPr>
        <p:txBody>
          <a:bodyPr/>
          <a:lstStyle/>
          <a:p>
            <a:r>
              <a:rPr lang="en-US" b="1" dirty="0"/>
              <a:t>PGGAN application in brain segmentation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B7E07-F363-C947-A19B-B8BB51D17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796542"/>
            <a:ext cx="9702800" cy="4508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34CF8-BA41-2742-ABA4-7A96D261D215}"/>
              </a:ext>
            </a:extLst>
          </p:cNvPr>
          <p:cNvSpPr txBox="1"/>
          <p:nvPr/>
        </p:nvSpPr>
        <p:spPr>
          <a:xfrm>
            <a:off x="199564" y="6488668"/>
            <a:ext cx="1199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Bowles et al. GAN Augmentation: Augmenting Training Data using Generative Adversarial Networks arxiv:1810:10863</a:t>
            </a:r>
          </a:p>
        </p:txBody>
      </p:sp>
    </p:spTree>
    <p:extLst>
      <p:ext uri="{BB962C8B-B14F-4D97-AF65-F5344CB8AC3E}">
        <p14:creationId xmlns:p14="http://schemas.microsoft.com/office/powerpoint/2010/main" val="1191635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8C820-CD16-3C46-8CC4-1E233F266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2" y="41045"/>
            <a:ext cx="10515600" cy="1325563"/>
          </a:xfrm>
        </p:spPr>
        <p:txBody>
          <a:bodyPr/>
          <a:lstStyle/>
          <a:p>
            <a:r>
              <a:rPr lang="en-US" b="1" dirty="0"/>
              <a:t>Transfer knowledge from models: Overview</a:t>
            </a:r>
          </a:p>
        </p:txBody>
      </p:sp>
      <p:pic>
        <p:nvPicPr>
          <p:cNvPr id="5" name="Google Shape;1233;p122">
            <a:extLst>
              <a:ext uri="{FF2B5EF4-FFF2-40B4-BE49-F238E27FC236}">
                <a16:creationId xmlns:a16="http://schemas.microsoft.com/office/drawing/2014/main" id="{40C4DFFD-28F0-924B-B2B3-55490580C7F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9442" y="1839490"/>
            <a:ext cx="11313115" cy="31790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35;p122">
            <a:extLst>
              <a:ext uri="{FF2B5EF4-FFF2-40B4-BE49-F238E27FC236}">
                <a16:creationId xmlns:a16="http://schemas.microsoft.com/office/drawing/2014/main" id="{D3ADBBE3-32E1-8140-8312-327C9050841E}"/>
              </a:ext>
            </a:extLst>
          </p:cNvPr>
          <p:cNvSpPr txBox="1"/>
          <p:nvPr/>
        </p:nvSpPr>
        <p:spPr>
          <a:xfrm>
            <a:off x="5179443" y="1839490"/>
            <a:ext cx="1833114" cy="53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3E7FCD"/>
                </a:solidFill>
              </a:rPr>
              <a:t>Source</a:t>
            </a:r>
            <a:endParaRPr sz="3200" b="1" dirty="0">
              <a:solidFill>
                <a:srgbClr val="3E7FCD"/>
              </a:solidFill>
            </a:endParaRPr>
          </a:p>
        </p:txBody>
      </p:sp>
      <p:sp>
        <p:nvSpPr>
          <p:cNvPr id="7" name="Google Shape;1236;p122">
            <a:extLst>
              <a:ext uri="{FF2B5EF4-FFF2-40B4-BE49-F238E27FC236}">
                <a16:creationId xmlns:a16="http://schemas.microsoft.com/office/drawing/2014/main" id="{9CFEAE25-94B9-D14F-886D-2901E5C83781}"/>
              </a:ext>
            </a:extLst>
          </p:cNvPr>
          <p:cNvSpPr txBox="1"/>
          <p:nvPr/>
        </p:nvSpPr>
        <p:spPr>
          <a:xfrm>
            <a:off x="9209644" y="1847497"/>
            <a:ext cx="1833113" cy="53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CC0000"/>
                </a:solidFill>
              </a:rPr>
              <a:t>Target</a:t>
            </a:r>
            <a:endParaRPr sz="3000" b="1" dirty="0">
              <a:solidFill>
                <a:srgbClr val="CC0000"/>
              </a:solidFill>
            </a:endParaRPr>
          </a:p>
        </p:txBody>
      </p:sp>
      <p:pic>
        <p:nvPicPr>
          <p:cNvPr id="8" name="Google Shape;1234;p122">
            <a:extLst>
              <a:ext uri="{FF2B5EF4-FFF2-40B4-BE49-F238E27FC236}">
                <a16:creationId xmlns:a16="http://schemas.microsoft.com/office/drawing/2014/main" id="{5939FEA4-8336-F946-AA90-2F14A2EE42F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4126832"/>
            <a:ext cx="2819400" cy="745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5456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3244-B31D-9641-A5E6-37ABC1A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3" y="0"/>
            <a:ext cx="10515600" cy="1325563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1FCC-BD18-424A-A4C1-4C086185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79" y="1215190"/>
            <a:ext cx="10515600" cy="5281863"/>
          </a:xfrm>
        </p:spPr>
        <p:txBody>
          <a:bodyPr>
            <a:noAutofit/>
          </a:bodyPr>
          <a:lstStyle/>
          <a:p>
            <a:r>
              <a:rPr lang="en-US" sz="2400" dirty="0"/>
              <a:t>Transfer knowledge from models</a:t>
            </a:r>
          </a:p>
          <a:p>
            <a:pPr lvl="1"/>
            <a:r>
              <a:rPr lang="en-US" dirty="0"/>
              <a:t>Transfer learning</a:t>
            </a:r>
          </a:p>
          <a:p>
            <a:pPr lvl="1"/>
            <a:r>
              <a:rPr lang="en-US" dirty="0"/>
              <a:t>Multi-task learning</a:t>
            </a:r>
          </a:p>
          <a:p>
            <a:pPr lvl="1"/>
            <a:r>
              <a:rPr lang="en-US" dirty="0"/>
              <a:t>Meta-learning</a:t>
            </a:r>
          </a:p>
          <a:p>
            <a:pPr lvl="1"/>
            <a:r>
              <a:rPr lang="en-US" dirty="0"/>
              <a:t>Applications</a:t>
            </a:r>
          </a:p>
          <a:p>
            <a:r>
              <a:rPr lang="en-US" sz="2400" dirty="0"/>
              <a:t>------  Coffee break ------</a:t>
            </a:r>
          </a:p>
          <a:p>
            <a:r>
              <a:rPr lang="en-US" sz="2400" dirty="0"/>
              <a:t>Transfer knowledge from domain expert</a:t>
            </a:r>
          </a:p>
          <a:p>
            <a:pPr lvl="1"/>
            <a:r>
              <a:rPr lang="en-US" dirty="0"/>
              <a:t>Enrich representations using knowledge graph</a:t>
            </a:r>
          </a:p>
          <a:p>
            <a:pPr lvl="1"/>
            <a:r>
              <a:rPr lang="en-US" dirty="0"/>
              <a:t>Domain-knowledge driven regularization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Data Augmentation</a:t>
            </a:r>
          </a:p>
          <a:p>
            <a:pPr lvl="1"/>
            <a:r>
              <a:rPr lang="en-US" dirty="0"/>
              <a:t>Augmentation using labeled data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Augmentation using unlabeled data</a:t>
            </a:r>
          </a:p>
        </p:txBody>
      </p:sp>
    </p:spTree>
    <p:extLst>
      <p:ext uri="{BB962C8B-B14F-4D97-AF65-F5344CB8AC3E}">
        <p14:creationId xmlns:p14="http://schemas.microsoft.com/office/powerpoint/2010/main" val="15970983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C3FA-171D-CD4D-929D-F58C1977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" b="1" dirty="0"/>
              <a:t>Can unlabeled data help?</a:t>
            </a:r>
            <a:endParaRPr lang="en-US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902D8D-666F-1F43-B0C0-723F67A4BC8E}"/>
              </a:ext>
            </a:extLst>
          </p:cNvPr>
          <p:cNvGrpSpPr/>
          <p:nvPr/>
        </p:nvGrpSpPr>
        <p:grpSpPr>
          <a:xfrm>
            <a:off x="1388438" y="1130490"/>
            <a:ext cx="9157642" cy="5532437"/>
            <a:chOff x="912950" y="1196850"/>
            <a:chExt cx="6280200" cy="3684300"/>
          </a:xfrm>
        </p:grpSpPr>
        <p:grpSp>
          <p:nvGrpSpPr>
            <p:cNvPr id="8" name="Google Shape;588;p74">
              <a:extLst>
                <a:ext uri="{FF2B5EF4-FFF2-40B4-BE49-F238E27FC236}">
                  <a16:creationId xmlns:a16="http://schemas.microsoft.com/office/drawing/2014/main" id="{68CA960A-CA6C-C24B-86D2-D5575530E53D}"/>
                </a:ext>
              </a:extLst>
            </p:cNvPr>
            <p:cNvGrpSpPr/>
            <p:nvPr/>
          </p:nvGrpSpPr>
          <p:grpSpPr>
            <a:xfrm>
              <a:off x="961199" y="1196850"/>
              <a:ext cx="6183699" cy="3684300"/>
              <a:chOff x="961199" y="1196850"/>
              <a:chExt cx="6183699" cy="3684300"/>
            </a:xfrm>
          </p:grpSpPr>
          <p:pic>
            <p:nvPicPr>
              <p:cNvPr id="9" name="Google Shape;589;p74">
                <a:extLst>
                  <a:ext uri="{FF2B5EF4-FFF2-40B4-BE49-F238E27FC236}">
                    <a16:creationId xmlns:a16="http://schemas.microsoft.com/office/drawing/2014/main" id="{72744803-D130-9A46-9B02-363E656F81D7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61199" y="1196850"/>
                <a:ext cx="6183699" cy="36843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590;p74">
                <a:extLst>
                  <a:ext uri="{FF2B5EF4-FFF2-40B4-BE49-F238E27FC236}">
                    <a16:creationId xmlns:a16="http://schemas.microsoft.com/office/drawing/2014/main" id="{3EE95AD1-EAF8-B646-9736-88222D8F0039}"/>
                  </a:ext>
                </a:extLst>
              </p:cNvPr>
              <p:cNvSpPr/>
              <p:nvPr/>
            </p:nvSpPr>
            <p:spPr>
              <a:xfrm>
                <a:off x="1343500" y="2512125"/>
                <a:ext cx="2615400" cy="13833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91;p74">
                <a:extLst>
                  <a:ext uri="{FF2B5EF4-FFF2-40B4-BE49-F238E27FC236}">
                    <a16:creationId xmlns:a16="http://schemas.microsoft.com/office/drawing/2014/main" id="{5EED2BD8-1771-1446-941C-79439ECC4485}"/>
                  </a:ext>
                </a:extLst>
              </p:cNvPr>
              <p:cNvSpPr/>
              <p:nvPr/>
            </p:nvSpPr>
            <p:spPr>
              <a:xfrm>
                <a:off x="3896725" y="2739325"/>
                <a:ext cx="2860500" cy="1307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592;p74">
              <a:extLst>
                <a:ext uri="{FF2B5EF4-FFF2-40B4-BE49-F238E27FC236}">
                  <a16:creationId xmlns:a16="http://schemas.microsoft.com/office/drawing/2014/main" id="{21832015-E111-604F-A118-995EF16203AA}"/>
                </a:ext>
              </a:extLst>
            </p:cNvPr>
            <p:cNvGrpSpPr/>
            <p:nvPr/>
          </p:nvGrpSpPr>
          <p:grpSpPr>
            <a:xfrm>
              <a:off x="1736325" y="2585700"/>
              <a:ext cx="4881300" cy="1134600"/>
              <a:chOff x="739300" y="2905050"/>
              <a:chExt cx="4881300" cy="1134600"/>
            </a:xfrm>
          </p:grpSpPr>
          <p:cxnSp>
            <p:nvCxnSpPr>
              <p:cNvPr id="13" name="Google Shape;593;p74">
                <a:extLst>
                  <a:ext uri="{FF2B5EF4-FFF2-40B4-BE49-F238E27FC236}">
                    <a16:creationId xmlns:a16="http://schemas.microsoft.com/office/drawing/2014/main" id="{9C8FC29D-7709-EE49-88B3-5A330B505459}"/>
                  </a:ext>
                </a:extLst>
              </p:cNvPr>
              <p:cNvCxnSpPr/>
              <p:nvPr/>
            </p:nvCxnSpPr>
            <p:spPr>
              <a:xfrm>
                <a:off x="739300" y="3717200"/>
                <a:ext cx="4881300" cy="7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4" name="Google Shape;594;p74">
                <a:extLst>
                  <a:ext uri="{FF2B5EF4-FFF2-40B4-BE49-F238E27FC236}">
                    <a16:creationId xmlns:a16="http://schemas.microsoft.com/office/drawing/2014/main" id="{03B790FE-D74F-B447-B998-BA804D545985}"/>
                  </a:ext>
                </a:extLst>
              </p:cNvPr>
              <p:cNvSpPr/>
              <p:nvPr/>
            </p:nvSpPr>
            <p:spPr>
              <a:xfrm>
                <a:off x="1515100" y="3637700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5" name="Google Shape;595;p74">
                <a:extLst>
                  <a:ext uri="{FF2B5EF4-FFF2-40B4-BE49-F238E27FC236}">
                    <a16:creationId xmlns:a16="http://schemas.microsoft.com/office/drawing/2014/main" id="{88F07BAE-27F0-3E43-9D56-80D073C823D9}"/>
                  </a:ext>
                </a:extLst>
              </p:cNvPr>
              <p:cNvCxnSpPr/>
              <p:nvPr/>
            </p:nvCxnSpPr>
            <p:spPr>
              <a:xfrm>
                <a:off x="2820888" y="2905050"/>
                <a:ext cx="1200" cy="11346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AA84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6" name="Google Shape;596;p74">
                <a:extLst>
                  <a:ext uri="{FF2B5EF4-FFF2-40B4-BE49-F238E27FC236}">
                    <a16:creationId xmlns:a16="http://schemas.microsoft.com/office/drawing/2014/main" id="{163098AD-AD45-F64F-B6C6-4B47174ED648}"/>
                  </a:ext>
                </a:extLst>
              </p:cNvPr>
              <p:cNvSpPr/>
              <p:nvPr/>
            </p:nvSpPr>
            <p:spPr>
              <a:xfrm>
                <a:off x="3808100" y="3637700"/>
                <a:ext cx="183000" cy="1830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" name="Google Shape;597;p74">
              <a:extLst>
                <a:ext uri="{FF2B5EF4-FFF2-40B4-BE49-F238E27FC236}">
                  <a16:creationId xmlns:a16="http://schemas.microsoft.com/office/drawing/2014/main" id="{3D9209C4-B329-BE41-BC60-8AC3F534591A}"/>
                </a:ext>
              </a:extLst>
            </p:cNvPr>
            <p:cNvSpPr/>
            <p:nvPr/>
          </p:nvSpPr>
          <p:spPr>
            <a:xfrm>
              <a:off x="912950" y="4189550"/>
              <a:ext cx="6280200" cy="691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88389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C3FA-171D-CD4D-929D-F58C1977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" b="1" dirty="0"/>
              <a:t>Can unlabeled data help?</a:t>
            </a:r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964FF9-4DE7-3F48-B877-B1303881DA99}"/>
              </a:ext>
            </a:extLst>
          </p:cNvPr>
          <p:cNvGrpSpPr/>
          <p:nvPr/>
        </p:nvGrpSpPr>
        <p:grpSpPr>
          <a:xfrm>
            <a:off x="1773211" y="1452882"/>
            <a:ext cx="8645578" cy="5264910"/>
            <a:chOff x="912950" y="1196850"/>
            <a:chExt cx="6280200" cy="3684300"/>
          </a:xfrm>
        </p:grpSpPr>
        <p:grpSp>
          <p:nvGrpSpPr>
            <p:cNvPr id="23" name="Google Shape;604;p75">
              <a:extLst>
                <a:ext uri="{FF2B5EF4-FFF2-40B4-BE49-F238E27FC236}">
                  <a16:creationId xmlns:a16="http://schemas.microsoft.com/office/drawing/2014/main" id="{09F85D49-CAC9-B443-B413-B02CC8681CE4}"/>
                </a:ext>
              </a:extLst>
            </p:cNvPr>
            <p:cNvGrpSpPr/>
            <p:nvPr/>
          </p:nvGrpSpPr>
          <p:grpSpPr>
            <a:xfrm>
              <a:off x="961199" y="1196850"/>
              <a:ext cx="6183699" cy="3684300"/>
              <a:chOff x="961199" y="1196850"/>
              <a:chExt cx="6183699" cy="3684300"/>
            </a:xfrm>
          </p:grpSpPr>
          <p:pic>
            <p:nvPicPr>
              <p:cNvPr id="24" name="Google Shape;605;p75">
                <a:extLst>
                  <a:ext uri="{FF2B5EF4-FFF2-40B4-BE49-F238E27FC236}">
                    <a16:creationId xmlns:a16="http://schemas.microsoft.com/office/drawing/2014/main" id="{CE751832-9DF0-8C4B-95B0-90D82B2A2FA9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61199" y="1196850"/>
                <a:ext cx="6183699" cy="36843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Google Shape;606;p75">
                <a:extLst>
                  <a:ext uri="{FF2B5EF4-FFF2-40B4-BE49-F238E27FC236}">
                    <a16:creationId xmlns:a16="http://schemas.microsoft.com/office/drawing/2014/main" id="{B39F460D-F39B-C949-92B7-3C23C0C5E4FC}"/>
                  </a:ext>
                </a:extLst>
              </p:cNvPr>
              <p:cNvSpPr/>
              <p:nvPr/>
            </p:nvSpPr>
            <p:spPr>
              <a:xfrm>
                <a:off x="1343500" y="2512125"/>
                <a:ext cx="2615400" cy="13833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607;p75">
                <a:extLst>
                  <a:ext uri="{FF2B5EF4-FFF2-40B4-BE49-F238E27FC236}">
                    <a16:creationId xmlns:a16="http://schemas.microsoft.com/office/drawing/2014/main" id="{C3EAA2A9-62CD-A645-BD05-49BA716B0904}"/>
                  </a:ext>
                </a:extLst>
              </p:cNvPr>
              <p:cNvSpPr/>
              <p:nvPr/>
            </p:nvSpPr>
            <p:spPr>
              <a:xfrm>
                <a:off x="3896725" y="2663000"/>
                <a:ext cx="2868600" cy="13833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608;p75">
              <a:extLst>
                <a:ext uri="{FF2B5EF4-FFF2-40B4-BE49-F238E27FC236}">
                  <a16:creationId xmlns:a16="http://schemas.microsoft.com/office/drawing/2014/main" id="{221A912B-012D-434C-A649-806D54AB8F58}"/>
                </a:ext>
              </a:extLst>
            </p:cNvPr>
            <p:cNvGrpSpPr/>
            <p:nvPr/>
          </p:nvGrpSpPr>
          <p:grpSpPr>
            <a:xfrm>
              <a:off x="1736325" y="2585700"/>
              <a:ext cx="4881300" cy="1134600"/>
              <a:chOff x="739300" y="2905050"/>
              <a:chExt cx="4881300" cy="1134600"/>
            </a:xfrm>
          </p:grpSpPr>
          <p:cxnSp>
            <p:nvCxnSpPr>
              <p:cNvPr id="28" name="Google Shape;609;p75">
                <a:extLst>
                  <a:ext uri="{FF2B5EF4-FFF2-40B4-BE49-F238E27FC236}">
                    <a16:creationId xmlns:a16="http://schemas.microsoft.com/office/drawing/2014/main" id="{E1A9D94A-488C-0A40-82B5-3022AEB17785}"/>
                  </a:ext>
                </a:extLst>
              </p:cNvPr>
              <p:cNvCxnSpPr/>
              <p:nvPr/>
            </p:nvCxnSpPr>
            <p:spPr>
              <a:xfrm>
                <a:off x="739300" y="3717200"/>
                <a:ext cx="4881300" cy="7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9" name="Google Shape;610;p75">
                <a:extLst>
                  <a:ext uri="{FF2B5EF4-FFF2-40B4-BE49-F238E27FC236}">
                    <a16:creationId xmlns:a16="http://schemas.microsoft.com/office/drawing/2014/main" id="{9E266248-7AD8-2145-81FC-4F6093ED7F01}"/>
                  </a:ext>
                </a:extLst>
              </p:cNvPr>
              <p:cNvSpPr/>
              <p:nvPr/>
            </p:nvSpPr>
            <p:spPr>
              <a:xfrm>
                <a:off x="1515100" y="3637700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611;p75">
                <a:extLst>
                  <a:ext uri="{FF2B5EF4-FFF2-40B4-BE49-F238E27FC236}">
                    <a16:creationId xmlns:a16="http://schemas.microsoft.com/office/drawing/2014/main" id="{25E7A096-49A9-9A48-9634-F606C4AE9AE6}"/>
                  </a:ext>
                </a:extLst>
              </p:cNvPr>
              <p:cNvSpPr/>
              <p:nvPr/>
            </p:nvSpPr>
            <p:spPr>
              <a:xfrm>
                <a:off x="2718950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612;p75">
                <a:extLst>
                  <a:ext uri="{FF2B5EF4-FFF2-40B4-BE49-F238E27FC236}">
                    <a16:creationId xmlns:a16="http://schemas.microsoft.com/office/drawing/2014/main" id="{2B3BCF2D-0D6A-1246-9E02-EFB63E785E07}"/>
                  </a:ext>
                </a:extLst>
              </p:cNvPr>
              <p:cNvSpPr/>
              <p:nvPr/>
            </p:nvSpPr>
            <p:spPr>
              <a:xfrm>
                <a:off x="1702600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613;p75">
                <a:extLst>
                  <a:ext uri="{FF2B5EF4-FFF2-40B4-BE49-F238E27FC236}">
                    <a16:creationId xmlns:a16="http://schemas.microsoft.com/office/drawing/2014/main" id="{373E9DE8-37D2-144F-8190-676A6C5A688D}"/>
                  </a:ext>
                </a:extLst>
              </p:cNvPr>
              <p:cNvSpPr/>
              <p:nvPr/>
            </p:nvSpPr>
            <p:spPr>
              <a:xfrm>
                <a:off x="1061375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614;p75">
                <a:extLst>
                  <a:ext uri="{FF2B5EF4-FFF2-40B4-BE49-F238E27FC236}">
                    <a16:creationId xmlns:a16="http://schemas.microsoft.com/office/drawing/2014/main" id="{D7996A87-87A2-0B4F-B7AD-5E89A04C4CFD}"/>
                  </a:ext>
                </a:extLst>
              </p:cNvPr>
              <p:cNvSpPr/>
              <p:nvPr/>
            </p:nvSpPr>
            <p:spPr>
              <a:xfrm>
                <a:off x="1966300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615;p75">
                <a:extLst>
                  <a:ext uri="{FF2B5EF4-FFF2-40B4-BE49-F238E27FC236}">
                    <a16:creationId xmlns:a16="http://schemas.microsoft.com/office/drawing/2014/main" id="{183656A7-0563-5B41-A2EE-4EA67AF2D914}"/>
                  </a:ext>
                </a:extLst>
              </p:cNvPr>
              <p:cNvSpPr/>
              <p:nvPr/>
            </p:nvSpPr>
            <p:spPr>
              <a:xfrm>
                <a:off x="2342625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616;p75">
                <a:extLst>
                  <a:ext uri="{FF2B5EF4-FFF2-40B4-BE49-F238E27FC236}">
                    <a16:creationId xmlns:a16="http://schemas.microsoft.com/office/drawing/2014/main" id="{CBD83206-B98F-374B-8D46-F8D16AB9C164}"/>
                  </a:ext>
                </a:extLst>
              </p:cNvPr>
              <p:cNvSpPr/>
              <p:nvPr/>
            </p:nvSpPr>
            <p:spPr>
              <a:xfrm>
                <a:off x="3474950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617;p75">
                <a:extLst>
                  <a:ext uri="{FF2B5EF4-FFF2-40B4-BE49-F238E27FC236}">
                    <a16:creationId xmlns:a16="http://schemas.microsoft.com/office/drawing/2014/main" id="{653DDF92-2013-CA4C-BCD7-253F24D69F47}"/>
                  </a:ext>
                </a:extLst>
              </p:cNvPr>
              <p:cNvSpPr/>
              <p:nvPr/>
            </p:nvSpPr>
            <p:spPr>
              <a:xfrm>
                <a:off x="3808100" y="3637700"/>
                <a:ext cx="183000" cy="1830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618;p75">
                <a:extLst>
                  <a:ext uri="{FF2B5EF4-FFF2-40B4-BE49-F238E27FC236}">
                    <a16:creationId xmlns:a16="http://schemas.microsoft.com/office/drawing/2014/main" id="{7B6BA19C-8540-814D-B1FD-E736FEA76C73}"/>
                  </a:ext>
                </a:extLst>
              </p:cNvPr>
              <p:cNvSpPr/>
              <p:nvPr/>
            </p:nvSpPr>
            <p:spPr>
              <a:xfrm>
                <a:off x="4040000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619;p75">
                <a:extLst>
                  <a:ext uri="{FF2B5EF4-FFF2-40B4-BE49-F238E27FC236}">
                    <a16:creationId xmlns:a16="http://schemas.microsoft.com/office/drawing/2014/main" id="{04DB2ABC-8F15-784F-ABEE-8FF39BF12C12}"/>
                  </a:ext>
                </a:extLst>
              </p:cNvPr>
              <p:cNvSpPr/>
              <p:nvPr/>
            </p:nvSpPr>
            <p:spPr>
              <a:xfrm>
                <a:off x="4389000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620;p75">
                <a:extLst>
                  <a:ext uri="{FF2B5EF4-FFF2-40B4-BE49-F238E27FC236}">
                    <a16:creationId xmlns:a16="http://schemas.microsoft.com/office/drawing/2014/main" id="{E4807B14-69C2-D84E-B532-78D324018F44}"/>
                  </a:ext>
                </a:extLst>
              </p:cNvPr>
              <p:cNvSpPr/>
              <p:nvPr/>
            </p:nvSpPr>
            <p:spPr>
              <a:xfrm>
                <a:off x="4843975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0" name="Google Shape;621;p75">
                <a:extLst>
                  <a:ext uri="{FF2B5EF4-FFF2-40B4-BE49-F238E27FC236}">
                    <a16:creationId xmlns:a16="http://schemas.microsoft.com/office/drawing/2014/main" id="{264EABC3-D5D4-9E4D-9205-1E1732FE7F8D}"/>
                  </a:ext>
                </a:extLst>
              </p:cNvPr>
              <p:cNvCxnSpPr/>
              <p:nvPr/>
            </p:nvCxnSpPr>
            <p:spPr>
              <a:xfrm>
                <a:off x="2820888" y="2905050"/>
                <a:ext cx="1200" cy="11346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AA84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1" name="Google Shape;622;p75">
              <a:extLst>
                <a:ext uri="{FF2B5EF4-FFF2-40B4-BE49-F238E27FC236}">
                  <a16:creationId xmlns:a16="http://schemas.microsoft.com/office/drawing/2014/main" id="{1F89FFBA-A253-044C-B595-C25667FDEE40}"/>
                </a:ext>
              </a:extLst>
            </p:cNvPr>
            <p:cNvSpPr/>
            <p:nvPr/>
          </p:nvSpPr>
          <p:spPr>
            <a:xfrm>
              <a:off x="912950" y="4189550"/>
              <a:ext cx="6280200" cy="691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941849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C2830-86BC-CF40-83F9-A33A3E804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" b="1" dirty="0"/>
              <a:t>Can unlabeled data help?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C5E9ED-4B6B-314C-B2E9-18055FB19E20}"/>
              </a:ext>
            </a:extLst>
          </p:cNvPr>
          <p:cNvGrpSpPr/>
          <p:nvPr/>
        </p:nvGrpSpPr>
        <p:grpSpPr>
          <a:xfrm>
            <a:off x="1626647" y="1245618"/>
            <a:ext cx="8938705" cy="5325870"/>
            <a:chOff x="961199" y="1196850"/>
            <a:chExt cx="6183699" cy="3684300"/>
          </a:xfrm>
        </p:grpSpPr>
        <p:grpSp>
          <p:nvGrpSpPr>
            <p:cNvPr id="4" name="Google Shape;629;p76">
              <a:extLst>
                <a:ext uri="{FF2B5EF4-FFF2-40B4-BE49-F238E27FC236}">
                  <a16:creationId xmlns:a16="http://schemas.microsoft.com/office/drawing/2014/main" id="{5FF1F751-1484-5E44-9882-17DBCF29AFCF}"/>
                </a:ext>
              </a:extLst>
            </p:cNvPr>
            <p:cNvGrpSpPr/>
            <p:nvPr/>
          </p:nvGrpSpPr>
          <p:grpSpPr>
            <a:xfrm>
              <a:off x="961199" y="1196850"/>
              <a:ext cx="6183699" cy="3684300"/>
              <a:chOff x="961199" y="1196850"/>
              <a:chExt cx="6183699" cy="3684300"/>
            </a:xfrm>
          </p:grpSpPr>
          <p:pic>
            <p:nvPicPr>
              <p:cNvPr id="5" name="Google Shape;630;p76">
                <a:extLst>
                  <a:ext uri="{FF2B5EF4-FFF2-40B4-BE49-F238E27FC236}">
                    <a16:creationId xmlns:a16="http://schemas.microsoft.com/office/drawing/2014/main" id="{1E1912E4-97B1-1F44-9EC5-1E1867B5C29B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61199" y="1196850"/>
                <a:ext cx="6183699" cy="36843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Google Shape;631;p76">
                <a:extLst>
                  <a:ext uri="{FF2B5EF4-FFF2-40B4-BE49-F238E27FC236}">
                    <a16:creationId xmlns:a16="http://schemas.microsoft.com/office/drawing/2014/main" id="{9441F5D5-FFDC-DD4C-A05C-7AD274AB1E5E}"/>
                  </a:ext>
                </a:extLst>
              </p:cNvPr>
              <p:cNvSpPr/>
              <p:nvPr/>
            </p:nvSpPr>
            <p:spPr>
              <a:xfrm>
                <a:off x="1343500" y="2512125"/>
                <a:ext cx="2615400" cy="13833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632;p76">
                <a:extLst>
                  <a:ext uri="{FF2B5EF4-FFF2-40B4-BE49-F238E27FC236}">
                    <a16:creationId xmlns:a16="http://schemas.microsoft.com/office/drawing/2014/main" id="{C50FAB8D-5316-DF4C-AC24-B6D48F961D17}"/>
                  </a:ext>
                </a:extLst>
              </p:cNvPr>
              <p:cNvSpPr/>
              <p:nvPr/>
            </p:nvSpPr>
            <p:spPr>
              <a:xfrm>
                <a:off x="3896725" y="3100400"/>
                <a:ext cx="2615400" cy="945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633;p76">
              <a:extLst>
                <a:ext uri="{FF2B5EF4-FFF2-40B4-BE49-F238E27FC236}">
                  <a16:creationId xmlns:a16="http://schemas.microsoft.com/office/drawing/2014/main" id="{32A2106C-FC27-AC41-BB52-724A6D187BF1}"/>
                </a:ext>
              </a:extLst>
            </p:cNvPr>
            <p:cNvGrpSpPr/>
            <p:nvPr/>
          </p:nvGrpSpPr>
          <p:grpSpPr>
            <a:xfrm>
              <a:off x="1736325" y="2585700"/>
              <a:ext cx="4881300" cy="1134600"/>
              <a:chOff x="739300" y="2905050"/>
              <a:chExt cx="4881300" cy="1134600"/>
            </a:xfrm>
          </p:grpSpPr>
          <p:cxnSp>
            <p:nvCxnSpPr>
              <p:cNvPr id="9" name="Google Shape;634;p76">
                <a:extLst>
                  <a:ext uri="{FF2B5EF4-FFF2-40B4-BE49-F238E27FC236}">
                    <a16:creationId xmlns:a16="http://schemas.microsoft.com/office/drawing/2014/main" id="{3157D87A-634F-DF44-8F3D-C8CFD205223F}"/>
                  </a:ext>
                </a:extLst>
              </p:cNvPr>
              <p:cNvCxnSpPr/>
              <p:nvPr/>
            </p:nvCxnSpPr>
            <p:spPr>
              <a:xfrm>
                <a:off x="739300" y="3717200"/>
                <a:ext cx="4881300" cy="7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" name="Google Shape;635;p76">
                <a:extLst>
                  <a:ext uri="{FF2B5EF4-FFF2-40B4-BE49-F238E27FC236}">
                    <a16:creationId xmlns:a16="http://schemas.microsoft.com/office/drawing/2014/main" id="{4511A7BF-E2C7-9247-83D8-926D9A6DA503}"/>
                  </a:ext>
                </a:extLst>
              </p:cNvPr>
              <p:cNvSpPr/>
              <p:nvPr/>
            </p:nvSpPr>
            <p:spPr>
              <a:xfrm>
                <a:off x="1515100" y="3637700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636;p76">
                <a:extLst>
                  <a:ext uri="{FF2B5EF4-FFF2-40B4-BE49-F238E27FC236}">
                    <a16:creationId xmlns:a16="http://schemas.microsoft.com/office/drawing/2014/main" id="{AD40E050-9F10-C84F-8DB4-10D6059EBB97}"/>
                  </a:ext>
                </a:extLst>
              </p:cNvPr>
              <p:cNvSpPr/>
              <p:nvPr/>
            </p:nvSpPr>
            <p:spPr>
              <a:xfrm>
                <a:off x="2718950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637;p76">
                <a:extLst>
                  <a:ext uri="{FF2B5EF4-FFF2-40B4-BE49-F238E27FC236}">
                    <a16:creationId xmlns:a16="http://schemas.microsoft.com/office/drawing/2014/main" id="{BEA3CD5D-8B0B-0F49-9538-02F048481177}"/>
                  </a:ext>
                </a:extLst>
              </p:cNvPr>
              <p:cNvSpPr/>
              <p:nvPr/>
            </p:nvSpPr>
            <p:spPr>
              <a:xfrm>
                <a:off x="1702600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638;p76">
                <a:extLst>
                  <a:ext uri="{FF2B5EF4-FFF2-40B4-BE49-F238E27FC236}">
                    <a16:creationId xmlns:a16="http://schemas.microsoft.com/office/drawing/2014/main" id="{27B2CD89-1EC7-B04A-B405-387E7301B8B8}"/>
                  </a:ext>
                </a:extLst>
              </p:cNvPr>
              <p:cNvSpPr/>
              <p:nvPr/>
            </p:nvSpPr>
            <p:spPr>
              <a:xfrm>
                <a:off x="1061375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39;p76">
                <a:extLst>
                  <a:ext uri="{FF2B5EF4-FFF2-40B4-BE49-F238E27FC236}">
                    <a16:creationId xmlns:a16="http://schemas.microsoft.com/office/drawing/2014/main" id="{4D13BE79-B5C7-1443-91CD-DB49DAA25172}"/>
                  </a:ext>
                </a:extLst>
              </p:cNvPr>
              <p:cNvSpPr/>
              <p:nvPr/>
            </p:nvSpPr>
            <p:spPr>
              <a:xfrm>
                <a:off x="1966300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40;p76">
                <a:extLst>
                  <a:ext uri="{FF2B5EF4-FFF2-40B4-BE49-F238E27FC236}">
                    <a16:creationId xmlns:a16="http://schemas.microsoft.com/office/drawing/2014/main" id="{57936B74-0ADD-6B4B-AAD2-264CE6CF3E0C}"/>
                  </a:ext>
                </a:extLst>
              </p:cNvPr>
              <p:cNvSpPr/>
              <p:nvPr/>
            </p:nvSpPr>
            <p:spPr>
              <a:xfrm>
                <a:off x="2342625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41;p76">
                <a:extLst>
                  <a:ext uri="{FF2B5EF4-FFF2-40B4-BE49-F238E27FC236}">
                    <a16:creationId xmlns:a16="http://schemas.microsoft.com/office/drawing/2014/main" id="{D4EE0FF4-AA8E-854D-99FE-D2524FF9A68A}"/>
                  </a:ext>
                </a:extLst>
              </p:cNvPr>
              <p:cNvSpPr/>
              <p:nvPr/>
            </p:nvSpPr>
            <p:spPr>
              <a:xfrm>
                <a:off x="3474950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42;p76">
                <a:extLst>
                  <a:ext uri="{FF2B5EF4-FFF2-40B4-BE49-F238E27FC236}">
                    <a16:creationId xmlns:a16="http://schemas.microsoft.com/office/drawing/2014/main" id="{E2A7DAB7-8E75-7E49-A723-96FCE3D1DCE6}"/>
                  </a:ext>
                </a:extLst>
              </p:cNvPr>
              <p:cNvSpPr/>
              <p:nvPr/>
            </p:nvSpPr>
            <p:spPr>
              <a:xfrm>
                <a:off x="3808100" y="3637700"/>
                <a:ext cx="183000" cy="1830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43;p76">
                <a:extLst>
                  <a:ext uri="{FF2B5EF4-FFF2-40B4-BE49-F238E27FC236}">
                    <a16:creationId xmlns:a16="http://schemas.microsoft.com/office/drawing/2014/main" id="{4778B883-C09A-7347-8284-11F7427293FA}"/>
                  </a:ext>
                </a:extLst>
              </p:cNvPr>
              <p:cNvSpPr/>
              <p:nvPr/>
            </p:nvSpPr>
            <p:spPr>
              <a:xfrm>
                <a:off x="4040000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644;p76">
                <a:extLst>
                  <a:ext uri="{FF2B5EF4-FFF2-40B4-BE49-F238E27FC236}">
                    <a16:creationId xmlns:a16="http://schemas.microsoft.com/office/drawing/2014/main" id="{9612B750-E595-6949-9102-71958ABC35D3}"/>
                  </a:ext>
                </a:extLst>
              </p:cNvPr>
              <p:cNvSpPr/>
              <p:nvPr/>
            </p:nvSpPr>
            <p:spPr>
              <a:xfrm>
                <a:off x="4389000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645;p76">
                <a:extLst>
                  <a:ext uri="{FF2B5EF4-FFF2-40B4-BE49-F238E27FC236}">
                    <a16:creationId xmlns:a16="http://schemas.microsoft.com/office/drawing/2014/main" id="{B38B6CD6-7252-EE41-9A2C-F959E1B6D2C6}"/>
                  </a:ext>
                </a:extLst>
              </p:cNvPr>
              <p:cNvSpPr/>
              <p:nvPr/>
            </p:nvSpPr>
            <p:spPr>
              <a:xfrm>
                <a:off x="4843975" y="363770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1" name="Google Shape;646;p76">
                <a:extLst>
                  <a:ext uri="{FF2B5EF4-FFF2-40B4-BE49-F238E27FC236}">
                    <a16:creationId xmlns:a16="http://schemas.microsoft.com/office/drawing/2014/main" id="{43862EDE-5D7E-F14B-A90E-B8F767CE005D}"/>
                  </a:ext>
                </a:extLst>
              </p:cNvPr>
              <p:cNvCxnSpPr/>
              <p:nvPr/>
            </p:nvCxnSpPr>
            <p:spPr>
              <a:xfrm>
                <a:off x="2820888" y="2905050"/>
                <a:ext cx="1200" cy="11346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6AA84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" name="Google Shape;647;p76">
              <a:extLst>
                <a:ext uri="{FF2B5EF4-FFF2-40B4-BE49-F238E27FC236}">
                  <a16:creationId xmlns:a16="http://schemas.microsoft.com/office/drawing/2014/main" id="{4A3D57D0-51E0-0649-A914-D600F7FFC59B}"/>
                </a:ext>
              </a:extLst>
            </p:cNvPr>
            <p:cNvCxnSpPr/>
            <p:nvPr/>
          </p:nvCxnSpPr>
          <p:spPr>
            <a:xfrm>
              <a:off x="4173625" y="3100400"/>
              <a:ext cx="4200" cy="6198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513482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E9CF-513F-9F45-ABF5-A980CB66D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/>
              <a:t>Semi-supervised learning (SSL) </a:t>
            </a:r>
            <a:endParaRPr lang="en-US" b="1" dirty="0"/>
          </a:p>
        </p:txBody>
      </p:sp>
      <p:pic>
        <p:nvPicPr>
          <p:cNvPr id="4" name="Google Shape;671;p79">
            <a:extLst>
              <a:ext uri="{FF2B5EF4-FFF2-40B4-BE49-F238E27FC236}">
                <a16:creationId xmlns:a16="http://schemas.microsoft.com/office/drawing/2014/main" id="{A76E3CAC-E0A7-9446-87CD-A13F8F4203A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9022"/>
          <a:stretch/>
        </p:blipFill>
        <p:spPr>
          <a:xfrm>
            <a:off x="2240978" y="1690688"/>
            <a:ext cx="7710044" cy="35189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72;p79">
            <a:extLst>
              <a:ext uri="{FF2B5EF4-FFF2-40B4-BE49-F238E27FC236}">
                <a16:creationId xmlns:a16="http://schemas.microsoft.com/office/drawing/2014/main" id="{28CDF083-383A-0945-A275-17C638830F04}"/>
              </a:ext>
            </a:extLst>
          </p:cNvPr>
          <p:cNvSpPr txBox="1"/>
          <p:nvPr/>
        </p:nvSpPr>
        <p:spPr>
          <a:xfrm>
            <a:off x="1865087" y="5395084"/>
            <a:ext cx="8461826" cy="476326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Goal of SSL: Learn a better prediction model than just based on labeled data alone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Google Shape;673;p79">
            <a:extLst>
              <a:ext uri="{FF2B5EF4-FFF2-40B4-BE49-F238E27FC236}">
                <a16:creationId xmlns:a16="http://schemas.microsoft.com/office/drawing/2014/main" id="{2FDB8435-4256-FA49-8A68-C53DDF5F0395}"/>
              </a:ext>
            </a:extLst>
          </p:cNvPr>
          <p:cNvSpPr txBox="1"/>
          <p:nvPr/>
        </p:nvSpPr>
        <p:spPr>
          <a:xfrm>
            <a:off x="8010646" y="6316925"/>
            <a:ext cx="28728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Tom Mitchell and Maria-Florina </a:t>
            </a:r>
            <a:r>
              <a:rPr lang="en" sz="1000" dirty="0" err="1"/>
              <a:t>Balcan</a:t>
            </a:r>
            <a:r>
              <a:rPr lang="en" sz="1000" dirty="0"/>
              <a:t>, CMU, Machine Learning 10-601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7397402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96"/>
          <p:cNvSpPr txBox="1">
            <a:spLocks noGrp="1"/>
          </p:cNvSpPr>
          <p:nvPr>
            <p:ph type="title"/>
          </p:nvPr>
        </p:nvSpPr>
        <p:spPr>
          <a:xfrm>
            <a:off x="415600" y="35242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l-GR" b="1" dirty="0"/>
              <a:t>Π-</a:t>
            </a:r>
            <a:r>
              <a:rPr lang="en-US" b="1" dirty="0"/>
              <a:t>model</a:t>
            </a:r>
            <a:endParaRPr b="1" dirty="0"/>
          </a:p>
        </p:txBody>
      </p:sp>
      <p:sp>
        <p:nvSpPr>
          <p:cNvPr id="875" name="Google Shape;875;p96"/>
          <p:cNvSpPr txBox="1">
            <a:spLocks noGrp="1"/>
          </p:cNvSpPr>
          <p:nvPr>
            <p:ph type="body" idx="1"/>
          </p:nvPr>
        </p:nvSpPr>
        <p:spPr>
          <a:xfrm>
            <a:off x="415600" y="1389224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Same input, similar outputs from a stochastic model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  <p:pic>
        <p:nvPicPr>
          <p:cNvPr id="877" name="Google Shape;877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600" y="2230440"/>
            <a:ext cx="10260501" cy="19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9868E02-66EC-CD48-8048-2567619C582E}"/>
              </a:ext>
            </a:extLst>
          </p:cNvPr>
          <p:cNvSpPr/>
          <p:nvPr/>
        </p:nvSpPr>
        <p:spPr>
          <a:xfrm>
            <a:off x="1987296" y="2913888"/>
            <a:ext cx="3742944" cy="890016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4DB4FF5E-CA7B-E34B-B915-BCF5DE454876}"/>
              </a:ext>
            </a:extLst>
          </p:cNvPr>
          <p:cNvSpPr/>
          <p:nvPr/>
        </p:nvSpPr>
        <p:spPr>
          <a:xfrm>
            <a:off x="3462528" y="4023360"/>
            <a:ext cx="585216" cy="414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B766D3-0CAB-8E4C-9342-C6E0C328D755}"/>
              </a:ext>
            </a:extLst>
          </p:cNvPr>
          <p:cNvSpPr txBox="1"/>
          <p:nvPr/>
        </p:nvSpPr>
        <p:spPr>
          <a:xfrm>
            <a:off x="1987296" y="4464452"/>
            <a:ext cx="340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Network output is stochastic</a:t>
            </a:r>
          </a:p>
        </p:txBody>
      </p:sp>
      <p:pic>
        <p:nvPicPr>
          <p:cNvPr id="11" name="Google Shape;903;p98">
            <a:extLst>
              <a:ext uri="{FF2B5EF4-FFF2-40B4-BE49-F238E27FC236}">
                <a16:creationId xmlns:a16="http://schemas.microsoft.com/office/drawing/2014/main" id="{3EA4336A-844B-B547-87EF-A8C51D00BE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50372"/>
          <a:stretch/>
        </p:blipFill>
        <p:spPr>
          <a:xfrm>
            <a:off x="2402519" y="5201102"/>
            <a:ext cx="4000500" cy="34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06;p98">
            <a:extLst>
              <a:ext uri="{FF2B5EF4-FFF2-40B4-BE49-F238E27FC236}">
                <a16:creationId xmlns:a16="http://schemas.microsoft.com/office/drawing/2014/main" id="{C3FD763D-79B5-864F-9183-7A8EF87E2A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863" t="50372"/>
          <a:stretch/>
        </p:blipFill>
        <p:spPr>
          <a:xfrm>
            <a:off x="5872394" y="5201102"/>
            <a:ext cx="3085825" cy="34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904;p98">
            <a:extLst>
              <a:ext uri="{FF2B5EF4-FFF2-40B4-BE49-F238E27FC236}">
                <a16:creationId xmlns:a16="http://schemas.microsoft.com/office/drawing/2014/main" id="{A5316FD4-C38E-AD4D-99C9-DB54834D8305}"/>
              </a:ext>
            </a:extLst>
          </p:cNvPr>
          <p:cNvSpPr txBox="1"/>
          <p:nvPr/>
        </p:nvSpPr>
        <p:spPr>
          <a:xfrm>
            <a:off x="7382806" y="5701568"/>
            <a:ext cx="17250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FF0000"/>
                </a:solidFill>
              </a:rPr>
              <a:t>Consistency loss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4" name="Google Shape;907;p98">
            <a:extLst>
              <a:ext uri="{FF2B5EF4-FFF2-40B4-BE49-F238E27FC236}">
                <a16:creationId xmlns:a16="http://schemas.microsoft.com/office/drawing/2014/main" id="{6037481C-8152-B845-A465-F9613579D0B9}"/>
              </a:ext>
            </a:extLst>
          </p:cNvPr>
          <p:cNvSpPr/>
          <p:nvPr/>
        </p:nvSpPr>
        <p:spPr>
          <a:xfrm>
            <a:off x="6230056" y="5085880"/>
            <a:ext cx="2472300" cy="5148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90;p97">
            <a:extLst>
              <a:ext uri="{FF2B5EF4-FFF2-40B4-BE49-F238E27FC236}">
                <a16:creationId xmlns:a16="http://schemas.microsoft.com/office/drawing/2014/main" id="{23523484-8B39-0948-90F4-A5E516B64EE5}"/>
              </a:ext>
            </a:extLst>
          </p:cNvPr>
          <p:cNvSpPr/>
          <p:nvPr/>
        </p:nvSpPr>
        <p:spPr>
          <a:xfrm>
            <a:off x="3400094" y="5079334"/>
            <a:ext cx="2472300" cy="5148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91;p97">
            <a:extLst>
              <a:ext uri="{FF2B5EF4-FFF2-40B4-BE49-F238E27FC236}">
                <a16:creationId xmlns:a16="http://schemas.microsoft.com/office/drawing/2014/main" id="{4A2920B5-992E-7541-9F44-2D56ED998279}"/>
              </a:ext>
            </a:extLst>
          </p:cNvPr>
          <p:cNvSpPr txBox="1"/>
          <p:nvPr/>
        </p:nvSpPr>
        <p:spPr>
          <a:xfrm>
            <a:off x="3090044" y="5707690"/>
            <a:ext cx="1725000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Supervised loss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5" name="Google Shape;1321;p132">
            <a:extLst>
              <a:ext uri="{FF2B5EF4-FFF2-40B4-BE49-F238E27FC236}">
                <a16:creationId xmlns:a16="http://schemas.microsoft.com/office/drawing/2014/main" id="{F24402BC-82F2-2C42-B6EB-C81EDDA62389}"/>
              </a:ext>
            </a:extLst>
          </p:cNvPr>
          <p:cNvSpPr txBox="1"/>
          <p:nvPr/>
        </p:nvSpPr>
        <p:spPr>
          <a:xfrm>
            <a:off x="5173579" y="6481521"/>
            <a:ext cx="6922972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[Laine et al. </a:t>
            </a:r>
            <a:r>
              <a:rPr lang="en-US" dirty="0"/>
              <a:t>Temporal </a:t>
            </a:r>
            <a:r>
              <a:rPr lang="en-US" dirty="0" err="1"/>
              <a:t>Ensembling</a:t>
            </a:r>
            <a:r>
              <a:rPr lang="en-US" dirty="0"/>
              <a:t> for Semi-Supervised Learning</a:t>
            </a:r>
            <a:r>
              <a:rPr lang="en" dirty="0"/>
              <a:t> ICLR’17]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804197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00"/>
          <p:cNvSpPr txBox="1">
            <a:spLocks noGrp="1"/>
          </p:cNvSpPr>
          <p:nvPr>
            <p:ph type="title"/>
          </p:nvPr>
        </p:nvSpPr>
        <p:spPr>
          <a:xfrm>
            <a:off x="415600" y="245792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4000" b="1" dirty="0"/>
              <a:t>Mean Teacher</a:t>
            </a:r>
            <a:endParaRPr sz="3200" b="1" dirty="0"/>
          </a:p>
        </p:txBody>
      </p:sp>
      <p:sp>
        <p:nvSpPr>
          <p:cNvPr id="934" name="Google Shape;934;p10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Same input, similar outputs from a model at different training round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  <p:pic>
        <p:nvPicPr>
          <p:cNvPr id="936" name="Google Shape;936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734" y="2196001"/>
            <a:ext cx="8763071" cy="39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100"/>
          <p:cNvSpPr txBox="1"/>
          <p:nvPr/>
        </p:nvSpPr>
        <p:spPr>
          <a:xfrm>
            <a:off x="659000" y="2260233"/>
            <a:ext cx="2393600" cy="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solidFill>
                  <a:srgbClr val="222222"/>
                </a:solidFill>
                <a:highlight>
                  <a:schemeClr val="lt1"/>
                </a:highlight>
              </a:rPr>
              <a:t>Mean teachers</a:t>
            </a:r>
            <a:endParaRPr b="1" dirty="0"/>
          </a:p>
        </p:txBody>
      </p:sp>
      <p:sp>
        <p:nvSpPr>
          <p:cNvPr id="938" name="Google Shape;938;p100"/>
          <p:cNvSpPr txBox="1"/>
          <p:nvPr/>
        </p:nvSpPr>
        <p:spPr>
          <a:xfrm>
            <a:off x="3493500" y="3572100"/>
            <a:ext cx="1206400" cy="26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67"/>
              <a:t>supervised loss</a:t>
            </a:r>
            <a:endParaRPr sz="1067"/>
          </a:p>
        </p:txBody>
      </p:sp>
      <p:sp>
        <p:nvSpPr>
          <p:cNvPr id="939" name="Google Shape;939;p100"/>
          <p:cNvSpPr txBox="1"/>
          <p:nvPr/>
        </p:nvSpPr>
        <p:spPr>
          <a:xfrm>
            <a:off x="6656600" y="3572100"/>
            <a:ext cx="1479600" cy="26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067"/>
              <a:t>consistency loss</a:t>
            </a:r>
            <a:endParaRPr sz="1067"/>
          </a:p>
        </p:txBody>
      </p:sp>
      <p:sp>
        <p:nvSpPr>
          <p:cNvPr id="940" name="Google Shape;940;p100"/>
          <p:cNvSpPr txBox="1"/>
          <p:nvPr/>
        </p:nvSpPr>
        <p:spPr>
          <a:xfrm>
            <a:off x="10536100" y="4557867"/>
            <a:ext cx="837200" cy="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i="1">
                <a:latin typeface="Times"/>
                <a:ea typeface="Times"/>
                <a:cs typeface="Times"/>
                <a:sym typeface="Times"/>
              </a:rPr>
              <a:t>noise</a:t>
            </a:r>
            <a:endParaRPr sz="1333" i="1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41" name="Google Shape;941;p100"/>
          <p:cNvSpPr txBox="1"/>
          <p:nvPr/>
        </p:nvSpPr>
        <p:spPr>
          <a:xfrm>
            <a:off x="3626900" y="4547167"/>
            <a:ext cx="837200" cy="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i="1">
                <a:latin typeface="Times"/>
                <a:ea typeface="Times"/>
                <a:cs typeface="Times"/>
                <a:sym typeface="Times"/>
              </a:rPr>
              <a:t>noise</a:t>
            </a:r>
            <a:endParaRPr sz="1333" i="1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2" name="Google Shape;1321;p132">
            <a:extLst>
              <a:ext uri="{FF2B5EF4-FFF2-40B4-BE49-F238E27FC236}">
                <a16:creationId xmlns:a16="http://schemas.microsoft.com/office/drawing/2014/main" id="{19E2A8C3-2F4C-0E45-AD49-ACE6B969E5B9}"/>
              </a:ext>
            </a:extLst>
          </p:cNvPr>
          <p:cNvSpPr txBox="1"/>
          <p:nvPr/>
        </p:nvSpPr>
        <p:spPr>
          <a:xfrm>
            <a:off x="-1816768" y="6481521"/>
            <a:ext cx="13913319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sz="1400" dirty="0"/>
              <a:t>[</a:t>
            </a:r>
            <a:r>
              <a:rPr lang="en" sz="1400" dirty="0" err="1"/>
              <a:t>Tarvainen</a:t>
            </a:r>
            <a:r>
              <a:rPr lang="en" sz="1400" dirty="0"/>
              <a:t> et al. </a:t>
            </a:r>
            <a:r>
              <a:rPr lang="en-US" sz="1400" dirty="0"/>
              <a:t>Mean teachers are better role models: Weight-averaged consistency targets improve semi-supervised deep learning results </a:t>
            </a:r>
            <a:r>
              <a:rPr lang="en" sz="1400" dirty="0"/>
              <a:t>NeurIPS’17]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4390860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1"/>
          <p:cNvSpPr txBox="1">
            <a:spLocks noGrp="1"/>
          </p:cNvSpPr>
          <p:nvPr>
            <p:ph type="title"/>
          </p:nvPr>
        </p:nvSpPr>
        <p:spPr>
          <a:xfrm>
            <a:off x="415600" y="23430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b="1" dirty="0"/>
              <a:t>Mean Teacher</a:t>
            </a:r>
            <a:endParaRPr sz="3200" b="1" dirty="0"/>
          </a:p>
        </p:txBody>
      </p:sp>
      <p:sp>
        <p:nvSpPr>
          <p:cNvPr id="948" name="Google Shape;948;p10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Same input, similar outputs from a model at different training round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  <p:pic>
        <p:nvPicPr>
          <p:cNvPr id="950" name="Google Shape;950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734" y="2196001"/>
            <a:ext cx="8763071" cy="39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101"/>
          <p:cNvSpPr txBox="1"/>
          <p:nvPr/>
        </p:nvSpPr>
        <p:spPr>
          <a:xfrm>
            <a:off x="659000" y="2260233"/>
            <a:ext cx="2393600" cy="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>
                <a:solidFill>
                  <a:srgbClr val="222222"/>
                </a:solidFill>
                <a:highlight>
                  <a:schemeClr val="lt1"/>
                </a:highlight>
              </a:rPr>
              <a:t>Mean teachers</a:t>
            </a:r>
            <a:endParaRPr sz="1600" b="1"/>
          </a:p>
        </p:txBody>
      </p:sp>
      <p:sp>
        <p:nvSpPr>
          <p:cNvPr id="952" name="Google Shape;952;p101"/>
          <p:cNvSpPr txBox="1"/>
          <p:nvPr/>
        </p:nvSpPr>
        <p:spPr>
          <a:xfrm>
            <a:off x="63600" y="4261100"/>
            <a:ext cx="2544000" cy="5088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FFFFFF"/>
                </a:solidFill>
              </a:rPr>
              <a:t>Train a student model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953" name="Google Shape;953;p101"/>
          <p:cNvSpPr txBox="1"/>
          <p:nvPr/>
        </p:nvSpPr>
        <p:spPr>
          <a:xfrm>
            <a:off x="3493500" y="3572100"/>
            <a:ext cx="1206400" cy="26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200" dirty="0"/>
              <a:t>supervised loss</a:t>
            </a:r>
            <a:endParaRPr sz="1200" dirty="0"/>
          </a:p>
        </p:txBody>
      </p:sp>
      <p:sp>
        <p:nvSpPr>
          <p:cNvPr id="954" name="Google Shape;954;p101"/>
          <p:cNvSpPr txBox="1"/>
          <p:nvPr/>
        </p:nvSpPr>
        <p:spPr>
          <a:xfrm>
            <a:off x="6752302" y="3572100"/>
            <a:ext cx="1479600" cy="26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200" dirty="0"/>
              <a:t>consistency loss</a:t>
            </a:r>
            <a:endParaRPr sz="1200" dirty="0"/>
          </a:p>
        </p:txBody>
      </p:sp>
      <p:sp>
        <p:nvSpPr>
          <p:cNvPr id="955" name="Google Shape;955;p101"/>
          <p:cNvSpPr/>
          <p:nvPr/>
        </p:nvSpPr>
        <p:spPr>
          <a:xfrm>
            <a:off x="4306533" y="3783933"/>
            <a:ext cx="2742400" cy="2370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56" name="Google Shape;956;p101"/>
          <p:cNvSpPr/>
          <p:nvPr/>
        </p:nvSpPr>
        <p:spPr>
          <a:xfrm>
            <a:off x="2290800" y="2707933"/>
            <a:ext cx="7610400" cy="1076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57" name="Google Shape;957;p101"/>
          <p:cNvSpPr txBox="1"/>
          <p:nvPr/>
        </p:nvSpPr>
        <p:spPr>
          <a:xfrm>
            <a:off x="10536100" y="4557867"/>
            <a:ext cx="837200" cy="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i="1">
                <a:latin typeface="Times"/>
                <a:ea typeface="Times"/>
                <a:cs typeface="Times"/>
                <a:sym typeface="Times"/>
              </a:rPr>
              <a:t>noise</a:t>
            </a:r>
            <a:endParaRPr sz="1333" i="1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58" name="Google Shape;958;p101"/>
          <p:cNvSpPr txBox="1"/>
          <p:nvPr/>
        </p:nvSpPr>
        <p:spPr>
          <a:xfrm>
            <a:off x="3626900" y="4547167"/>
            <a:ext cx="837200" cy="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i="1">
                <a:latin typeface="Times"/>
                <a:ea typeface="Times"/>
                <a:cs typeface="Times"/>
                <a:sym typeface="Times"/>
              </a:rPr>
              <a:t>noise</a:t>
            </a:r>
            <a:endParaRPr sz="1333" i="1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" name="Google Shape;1321;p132">
            <a:extLst>
              <a:ext uri="{FF2B5EF4-FFF2-40B4-BE49-F238E27FC236}">
                <a16:creationId xmlns:a16="http://schemas.microsoft.com/office/drawing/2014/main" id="{927B0C83-5735-8846-A795-8035C8D99E27}"/>
              </a:ext>
            </a:extLst>
          </p:cNvPr>
          <p:cNvSpPr txBox="1"/>
          <p:nvPr/>
        </p:nvSpPr>
        <p:spPr>
          <a:xfrm>
            <a:off x="8771021" y="6481521"/>
            <a:ext cx="3325530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</a:t>
            </a:r>
            <a:r>
              <a:rPr lang="en" dirty="0" err="1"/>
              <a:t>Tarvainen</a:t>
            </a:r>
            <a:r>
              <a:rPr lang="en" dirty="0"/>
              <a:t> et al. NeurIPS’17]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44460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02"/>
          <p:cNvSpPr txBox="1">
            <a:spLocks noGrp="1"/>
          </p:cNvSpPr>
          <p:nvPr>
            <p:ph type="title"/>
          </p:nvPr>
        </p:nvSpPr>
        <p:spPr>
          <a:xfrm>
            <a:off x="316865" y="298066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4000" b="1" dirty="0"/>
              <a:t>Mean Teacher</a:t>
            </a:r>
            <a:endParaRPr sz="4000" b="1" dirty="0"/>
          </a:p>
          <a:p>
            <a:pPr>
              <a:buClr>
                <a:schemeClr val="dk1"/>
              </a:buClr>
              <a:buSzPts val="1100"/>
            </a:pPr>
            <a:endParaRPr sz="3200" dirty="0"/>
          </a:p>
          <a:p>
            <a:endParaRPr dirty="0"/>
          </a:p>
        </p:txBody>
      </p:sp>
      <p:sp>
        <p:nvSpPr>
          <p:cNvPr id="965" name="Google Shape;965;p10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132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Same input, similar outputs from a model at different training round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  <p:pic>
        <p:nvPicPr>
          <p:cNvPr id="967" name="Google Shape;967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734" y="2196001"/>
            <a:ext cx="8763071" cy="39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102"/>
          <p:cNvSpPr txBox="1"/>
          <p:nvPr/>
        </p:nvSpPr>
        <p:spPr>
          <a:xfrm>
            <a:off x="659000" y="2260233"/>
            <a:ext cx="2393600" cy="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>
                <a:solidFill>
                  <a:srgbClr val="222222"/>
                </a:solidFill>
                <a:highlight>
                  <a:schemeClr val="lt1"/>
                </a:highlight>
              </a:rPr>
              <a:t>Mean teachers</a:t>
            </a:r>
            <a:endParaRPr sz="1600" b="1"/>
          </a:p>
        </p:txBody>
      </p:sp>
      <p:sp>
        <p:nvSpPr>
          <p:cNvPr id="969" name="Google Shape;969;p102"/>
          <p:cNvSpPr txBox="1"/>
          <p:nvPr/>
        </p:nvSpPr>
        <p:spPr>
          <a:xfrm>
            <a:off x="3493500" y="3572100"/>
            <a:ext cx="1206400" cy="26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200" dirty="0"/>
              <a:t>supervised loss</a:t>
            </a:r>
            <a:endParaRPr sz="1200" dirty="0"/>
          </a:p>
        </p:txBody>
      </p:sp>
      <p:sp>
        <p:nvSpPr>
          <p:cNvPr id="970" name="Google Shape;970;p102"/>
          <p:cNvSpPr txBox="1"/>
          <p:nvPr/>
        </p:nvSpPr>
        <p:spPr>
          <a:xfrm>
            <a:off x="6656600" y="3572100"/>
            <a:ext cx="1479600" cy="26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200" dirty="0"/>
              <a:t>consistency loss</a:t>
            </a:r>
            <a:endParaRPr sz="1200" dirty="0"/>
          </a:p>
        </p:txBody>
      </p:sp>
      <p:sp>
        <p:nvSpPr>
          <p:cNvPr id="971" name="Google Shape;971;p102"/>
          <p:cNvSpPr/>
          <p:nvPr/>
        </p:nvSpPr>
        <p:spPr>
          <a:xfrm>
            <a:off x="6797467" y="4271533"/>
            <a:ext cx="1206400" cy="1134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972" name="Google Shape;97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99" y="4794934"/>
            <a:ext cx="2649999" cy="560202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2"/>
          <p:cNvSpPr txBox="1"/>
          <p:nvPr/>
        </p:nvSpPr>
        <p:spPr>
          <a:xfrm>
            <a:off x="63598" y="3996168"/>
            <a:ext cx="2650000" cy="6996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dirty="0">
                <a:solidFill>
                  <a:srgbClr val="FFFFFF"/>
                </a:solidFill>
              </a:rPr>
              <a:t>Update teacher model </a:t>
            </a:r>
            <a:r>
              <a:rPr lang="en" sz="1200" dirty="0">
                <a:solidFill>
                  <a:srgbClr val="FFFFFF"/>
                </a:solidFill>
              </a:rPr>
              <a:t>(Average on model parameter)</a:t>
            </a: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974" name="Google Shape;974;p102"/>
          <p:cNvSpPr txBox="1"/>
          <p:nvPr/>
        </p:nvSpPr>
        <p:spPr>
          <a:xfrm>
            <a:off x="10536100" y="4557867"/>
            <a:ext cx="837200" cy="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i="1">
                <a:latin typeface="Times"/>
                <a:ea typeface="Times"/>
                <a:cs typeface="Times"/>
                <a:sym typeface="Times"/>
              </a:rPr>
              <a:t>noise</a:t>
            </a:r>
            <a:endParaRPr sz="1333" i="1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75" name="Google Shape;975;p102"/>
          <p:cNvSpPr txBox="1"/>
          <p:nvPr/>
        </p:nvSpPr>
        <p:spPr>
          <a:xfrm>
            <a:off x="3626900" y="4547167"/>
            <a:ext cx="837200" cy="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i="1">
                <a:latin typeface="Times"/>
                <a:ea typeface="Times"/>
                <a:cs typeface="Times"/>
                <a:sym typeface="Times"/>
              </a:rPr>
              <a:t>noise</a:t>
            </a:r>
            <a:endParaRPr sz="1333" i="1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" name="Google Shape;1321;p132">
            <a:extLst>
              <a:ext uri="{FF2B5EF4-FFF2-40B4-BE49-F238E27FC236}">
                <a16:creationId xmlns:a16="http://schemas.microsoft.com/office/drawing/2014/main" id="{DD3E3450-10D9-B74E-8CEF-B83A9E032BA3}"/>
              </a:ext>
            </a:extLst>
          </p:cNvPr>
          <p:cNvSpPr txBox="1"/>
          <p:nvPr/>
        </p:nvSpPr>
        <p:spPr>
          <a:xfrm>
            <a:off x="8771021" y="6481521"/>
            <a:ext cx="3325530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</a:t>
            </a:r>
            <a:r>
              <a:rPr lang="en" dirty="0" err="1"/>
              <a:t>Tarvainen</a:t>
            </a:r>
            <a:r>
              <a:rPr lang="en" dirty="0"/>
              <a:t> et al. NeurIPS’17]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56673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9501F-637E-C849-A1F3-5BCFD356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0"/>
            <a:ext cx="10515600" cy="1325563"/>
          </a:xfrm>
        </p:spPr>
        <p:txBody>
          <a:bodyPr/>
          <a:lstStyle/>
          <a:p>
            <a:r>
              <a:rPr lang="en-US" b="1" dirty="0"/>
              <a:t>Unsupervised Data Augmentation</a:t>
            </a:r>
            <a:r>
              <a:rPr lang="zh-CN" altLang="en-US" b="1" dirty="0"/>
              <a:t> </a:t>
            </a:r>
            <a:r>
              <a:rPr lang="en-US" altLang="zh-CN" b="1" dirty="0"/>
              <a:t>(UDA)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F6061-393E-3E4D-BE6E-C8F8D5C70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10464800" cy="4203700"/>
          </a:xfrm>
          <a:prstGeom prst="rect">
            <a:avLst/>
          </a:prstGeom>
        </p:spPr>
      </p:pic>
      <p:sp>
        <p:nvSpPr>
          <p:cNvPr id="5" name="Google Shape;1321;p132">
            <a:extLst>
              <a:ext uri="{FF2B5EF4-FFF2-40B4-BE49-F238E27FC236}">
                <a16:creationId xmlns:a16="http://schemas.microsoft.com/office/drawing/2014/main" id="{832F6568-0787-DD46-9C9F-CDE2E4D0B9FC}"/>
              </a:ext>
            </a:extLst>
          </p:cNvPr>
          <p:cNvSpPr txBox="1"/>
          <p:nvPr/>
        </p:nvSpPr>
        <p:spPr>
          <a:xfrm>
            <a:off x="1768642" y="6481521"/>
            <a:ext cx="10327909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dirty="0"/>
              <a:t>[</a:t>
            </a:r>
            <a:r>
              <a:rPr lang="en" dirty="0" err="1"/>
              <a:t>Xie</a:t>
            </a:r>
            <a:r>
              <a:rPr lang="en" dirty="0"/>
              <a:t> et al. </a:t>
            </a:r>
            <a:r>
              <a:rPr lang="en-US" dirty="0"/>
              <a:t>Unsupervised Data Augmentation for Consistency Training </a:t>
            </a:r>
            <a:r>
              <a:rPr lang="en" dirty="0"/>
              <a:t>arXiv:1904.12848]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1900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6D5F0-7841-CC4A-A3A6-63138BF5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18255"/>
            <a:ext cx="10515600" cy="1325563"/>
          </a:xfrm>
        </p:spPr>
        <p:txBody>
          <a:bodyPr/>
          <a:lstStyle/>
          <a:p>
            <a:r>
              <a:rPr lang="en" b="1" dirty="0"/>
              <a:t>Why we can transfer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3D2F3-2928-E94D-AA63-319E934C5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7774" cy="4351338"/>
          </a:xfrm>
        </p:spPr>
        <p:txBody>
          <a:bodyPr>
            <a:normAutofit/>
          </a:bodyPr>
          <a:lstStyle/>
          <a:p>
            <a:r>
              <a:rPr lang="en-US" dirty="0"/>
              <a:t>In CNN, initial layer filters encode simple features, while later layer filters encode more complex features</a:t>
            </a:r>
          </a:p>
          <a:p>
            <a:r>
              <a:rPr lang="en-US" dirty="0"/>
              <a:t>Low level features are common across different datasets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Google Shape;1251;p124">
            <a:extLst>
              <a:ext uri="{FF2B5EF4-FFF2-40B4-BE49-F238E27FC236}">
                <a16:creationId xmlns:a16="http://schemas.microsoft.com/office/drawing/2014/main" id="{5B69701A-50E6-2F44-8817-9697E65AE45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66025" y="1385925"/>
            <a:ext cx="5087775" cy="5230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61704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B7924-E092-A247-81FF-94F23247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Unsupervised Data Augmentation</a:t>
            </a:r>
            <a:r>
              <a:rPr lang="zh-CN" altLang="en-US" b="1" dirty="0"/>
              <a:t> </a:t>
            </a:r>
            <a:r>
              <a:rPr lang="en-US" altLang="zh-CN" b="1" dirty="0"/>
              <a:t>(UDA)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E0B60E-1525-FD41-B159-58C66254C3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3818"/>
                <a:ext cx="10515600" cy="4833145"/>
              </a:xfrm>
            </p:spPr>
            <p:txBody>
              <a:bodyPr/>
              <a:lstStyle/>
              <a:p>
                <a:r>
                  <a:rPr lang="en-US" dirty="0"/>
                  <a:t>compute the output distribution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 noised version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b="0" i="1" smtClean="0">
                        <a:latin typeface="Cambria Math" panose="02040503050406030204" pitchFamily="18" charset="0"/>
                      </a:rPr>
                      <m:t>ϵ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Minimize the divergence metric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E0B60E-1525-FD41-B159-58C66254C3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3818"/>
                <a:ext cx="10515600" cy="4833145"/>
              </a:xfrm>
              <a:blipFill>
                <a:blip r:embed="rId2"/>
                <a:stretch>
                  <a:fillRect l="-965" t="-2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1EB6225-8E07-C946-94EC-EDDE7A939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3429000"/>
            <a:ext cx="12052300" cy="711200"/>
          </a:xfrm>
          <a:prstGeom prst="rect">
            <a:avLst/>
          </a:prstGeom>
        </p:spPr>
      </p:pic>
      <p:sp>
        <p:nvSpPr>
          <p:cNvPr id="6" name="Google Shape;1321;p132">
            <a:extLst>
              <a:ext uri="{FF2B5EF4-FFF2-40B4-BE49-F238E27FC236}">
                <a16:creationId xmlns:a16="http://schemas.microsoft.com/office/drawing/2014/main" id="{3297F955-77BF-6540-9C88-DDFED66F888A}"/>
              </a:ext>
            </a:extLst>
          </p:cNvPr>
          <p:cNvSpPr txBox="1"/>
          <p:nvPr/>
        </p:nvSpPr>
        <p:spPr>
          <a:xfrm>
            <a:off x="1768642" y="6481521"/>
            <a:ext cx="10327909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dirty="0"/>
              <a:t>[</a:t>
            </a:r>
            <a:r>
              <a:rPr lang="en" dirty="0" err="1"/>
              <a:t>Xie</a:t>
            </a:r>
            <a:r>
              <a:rPr lang="en" dirty="0"/>
              <a:t> et al. </a:t>
            </a:r>
            <a:r>
              <a:rPr lang="en-US" dirty="0"/>
              <a:t>Unsupervised Data Augmentation for Consistency Training </a:t>
            </a:r>
            <a:r>
              <a:rPr lang="en" dirty="0"/>
              <a:t>arXiv:1904.12848]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148649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A63A5-DD94-904B-AE5D-7CCBF3439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MixMatch</a:t>
            </a:r>
            <a:endParaRPr lang="en-US" dirty="0"/>
          </a:p>
        </p:txBody>
      </p:sp>
      <p:sp>
        <p:nvSpPr>
          <p:cNvPr id="18" name="Google Shape;1321;p132">
            <a:extLst>
              <a:ext uri="{FF2B5EF4-FFF2-40B4-BE49-F238E27FC236}">
                <a16:creationId xmlns:a16="http://schemas.microsoft.com/office/drawing/2014/main" id="{C24CAF09-B8D1-8240-BD89-3E0FD3686925}"/>
              </a:ext>
            </a:extLst>
          </p:cNvPr>
          <p:cNvSpPr txBox="1"/>
          <p:nvPr/>
        </p:nvSpPr>
        <p:spPr>
          <a:xfrm>
            <a:off x="2815389" y="6481521"/>
            <a:ext cx="9281162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dirty="0"/>
              <a:t>[Berthelot et al. </a:t>
            </a:r>
            <a:r>
              <a:rPr lang="en-US" dirty="0"/>
              <a:t>MixMatch: A Holistic Approach to Semi-Supervised Learning </a:t>
            </a:r>
            <a:r>
              <a:rPr lang="en" dirty="0"/>
              <a:t>NeurIPS’19]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08589-D402-D54B-82C4-31202C320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0" y="1797399"/>
            <a:ext cx="10874479" cy="2436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787197-95F7-D942-93B7-D16110DE0228}"/>
              </a:ext>
            </a:extLst>
          </p:cNvPr>
          <p:cNvSpPr txBox="1"/>
          <p:nvPr/>
        </p:nvSpPr>
        <p:spPr>
          <a:xfrm>
            <a:off x="1143000" y="4487779"/>
            <a:ext cx="714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Random augment for several times</a:t>
            </a:r>
          </a:p>
          <a:p>
            <a:pPr marL="342900" indent="-342900">
              <a:buAutoNum type="arabicPeriod"/>
            </a:pPr>
            <a:r>
              <a:rPr lang="en-US" sz="2400" dirty="0"/>
              <a:t>Compute the average prediction</a:t>
            </a:r>
          </a:p>
          <a:p>
            <a:pPr marL="342900" indent="-342900">
              <a:buAutoNum type="arabicPeriod"/>
            </a:pPr>
            <a:r>
              <a:rPr lang="en-US" sz="2400" dirty="0"/>
              <a:t>Sharpen by adding the temperature</a:t>
            </a:r>
          </a:p>
        </p:txBody>
      </p:sp>
    </p:spTree>
    <p:extLst>
      <p:ext uri="{BB962C8B-B14F-4D97-AF65-F5344CB8AC3E}">
        <p14:creationId xmlns:p14="http://schemas.microsoft.com/office/powerpoint/2010/main" val="707339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AF78-155D-BD49-85A9-387802084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MixMatch: </a:t>
            </a:r>
            <a:r>
              <a:rPr lang="en-US" b="1" dirty="0" err="1"/>
              <a:t>Mixup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50799-63F1-CC49-B46A-0B207DC4E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/>
              <a:t>Mixup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Mixmatch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9FEA6-FEB6-4E47-B3FD-F88FE7AFC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197" y="1764506"/>
            <a:ext cx="9258300" cy="109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0BB7D0-49D5-3F48-B2A6-E92772DB0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197" y="4178839"/>
            <a:ext cx="9460832" cy="1606557"/>
          </a:xfrm>
          <a:prstGeom prst="rect">
            <a:avLst/>
          </a:prstGeom>
        </p:spPr>
      </p:pic>
      <p:sp>
        <p:nvSpPr>
          <p:cNvPr id="7" name="Google Shape;1321;p132">
            <a:extLst>
              <a:ext uri="{FF2B5EF4-FFF2-40B4-BE49-F238E27FC236}">
                <a16:creationId xmlns:a16="http://schemas.microsoft.com/office/drawing/2014/main" id="{B0ABE457-E75D-BE44-82F3-2BE18147C131}"/>
              </a:ext>
            </a:extLst>
          </p:cNvPr>
          <p:cNvSpPr txBox="1"/>
          <p:nvPr/>
        </p:nvSpPr>
        <p:spPr>
          <a:xfrm>
            <a:off x="2815389" y="6481521"/>
            <a:ext cx="9281162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dirty="0"/>
              <a:t>[Berthelot et al. </a:t>
            </a:r>
            <a:r>
              <a:rPr lang="en-US" dirty="0"/>
              <a:t>MixMatch: A Holistic Approach to Semi-Supervised Learning </a:t>
            </a:r>
            <a:r>
              <a:rPr lang="en" dirty="0"/>
              <a:t>NeurIPS’19]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887055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AF78-155D-BD49-85A9-387802084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MixMatch: Overall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50799-63F1-CC49-B46A-0B207DC4E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Loss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324034-9B16-464D-931F-C73D516D5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55" y="2685716"/>
            <a:ext cx="6464300" cy="309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B33EBB-7D0E-8449-9E27-19121373F587}"/>
              </a:ext>
            </a:extLst>
          </p:cNvPr>
          <p:cNvSpPr txBox="1"/>
          <p:nvPr/>
        </p:nvSpPr>
        <p:spPr>
          <a:xfrm>
            <a:off x="7916779" y="2502568"/>
            <a:ext cx="3437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L2 loss for unlabeled data since bounded and less sensitive to incorrect predictions. </a:t>
            </a:r>
          </a:p>
        </p:txBody>
      </p:sp>
      <p:sp>
        <p:nvSpPr>
          <p:cNvPr id="7" name="Google Shape;1321;p132">
            <a:extLst>
              <a:ext uri="{FF2B5EF4-FFF2-40B4-BE49-F238E27FC236}">
                <a16:creationId xmlns:a16="http://schemas.microsoft.com/office/drawing/2014/main" id="{123562D7-6729-E044-9152-971977316B62}"/>
              </a:ext>
            </a:extLst>
          </p:cNvPr>
          <p:cNvSpPr txBox="1"/>
          <p:nvPr/>
        </p:nvSpPr>
        <p:spPr>
          <a:xfrm>
            <a:off x="2815389" y="6481521"/>
            <a:ext cx="9281162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dirty="0"/>
              <a:t>[Berthelot et al. </a:t>
            </a:r>
            <a:r>
              <a:rPr lang="en-US" dirty="0"/>
              <a:t>MixMatch: A Holistic Approach to Semi-Supervised Learning </a:t>
            </a:r>
            <a:r>
              <a:rPr lang="en" dirty="0"/>
              <a:t>NeurIPS’19]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635760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1088-3749-6D45-B1CC-FD19DBBAF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493"/>
            <a:ext cx="10515600" cy="1325563"/>
          </a:xfrm>
        </p:spPr>
        <p:txBody>
          <a:bodyPr/>
          <a:lstStyle/>
          <a:p>
            <a:r>
              <a:rPr lang="en-US" b="1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6C24D-5392-764D-B604-BCE5842D4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056"/>
            <a:ext cx="10515600" cy="4726907"/>
          </a:xfrm>
        </p:spPr>
        <p:txBody>
          <a:bodyPr/>
          <a:lstStyle/>
          <a:p>
            <a:r>
              <a:rPr lang="en-US" dirty="0"/>
              <a:t>Two directions</a:t>
            </a:r>
          </a:p>
          <a:p>
            <a:pPr lvl="1"/>
            <a:r>
              <a:rPr lang="en-US" dirty="0"/>
              <a:t>Model-wise: </a:t>
            </a:r>
          </a:p>
          <a:p>
            <a:pPr lvl="2"/>
            <a:r>
              <a:rPr lang="en-US" dirty="0"/>
              <a:t>knowledge transfer between models</a:t>
            </a:r>
          </a:p>
          <a:p>
            <a:pPr lvl="3"/>
            <a:r>
              <a:rPr lang="en-US" dirty="0"/>
              <a:t>Transfer/multi-task/meta-learning</a:t>
            </a:r>
          </a:p>
          <a:p>
            <a:pPr lvl="3"/>
            <a:r>
              <a:rPr lang="en-US" dirty="0"/>
              <a:t>Two real-world applications</a:t>
            </a:r>
          </a:p>
          <a:p>
            <a:pPr lvl="2"/>
            <a:r>
              <a:rPr lang="en-US" dirty="0"/>
              <a:t>Domain knowledge</a:t>
            </a:r>
          </a:p>
          <a:p>
            <a:pPr lvl="3"/>
            <a:r>
              <a:rPr lang="en-US" dirty="0"/>
              <a:t>Enrich the representation with two applications</a:t>
            </a:r>
          </a:p>
          <a:p>
            <a:pPr lvl="3"/>
            <a:r>
              <a:rPr lang="en-US" dirty="0"/>
              <a:t>Regularization in health domain</a:t>
            </a:r>
          </a:p>
          <a:p>
            <a:pPr lvl="1"/>
            <a:r>
              <a:rPr lang="en-US" dirty="0"/>
              <a:t>Data-wise</a:t>
            </a:r>
          </a:p>
          <a:p>
            <a:pPr lvl="2"/>
            <a:r>
              <a:rPr lang="en-US" dirty="0"/>
              <a:t>Hand-craft rules</a:t>
            </a:r>
          </a:p>
          <a:p>
            <a:pPr lvl="2"/>
            <a:r>
              <a:rPr lang="en-US" dirty="0"/>
              <a:t>Data generation by GAN</a:t>
            </a:r>
          </a:p>
          <a:p>
            <a:pPr lvl="2"/>
            <a:r>
              <a:rPr lang="en-US" dirty="0"/>
              <a:t>Using unlabeled data via </a:t>
            </a:r>
            <a:r>
              <a:rPr lang="en-US"/>
              <a:t>semi-supervised learning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621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56DF-3BAC-A44B-91BD-7359A7B77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42" y="18255"/>
            <a:ext cx="10515600" cy="1325563"/>
          </a:xfrm>
        </p:spPr>
        <p:txBody>
          <a:bodyPr/>
          <a:lstStyle/>
          <a:p>
            <a:r>
              <a:rPr lang="en-US" b="1" dirty="0"/>
              <a:t>Finetuning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8E7D9-2621-E144-9C64-27CD60582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9545"/>
            <a:ext cx="10515600" cy="4351338"/>
          </a:xfrm>
        </p:spPr>
        <p:txBody>
          <a:bodyPr/>
          <a:lstStyle/>
          <a:p>
            <a:r>
              <a:rPr lang="en-US" dirty="0"/>
              <a:t>All layers are pre-trained in a large dataset (e.g., ImageNet)</a:t>
            </a:r>
          </a:p>
          <a:p>
            <a:r>
              <a:rPr lang="en-US" dirty="0"/>
              <a:t>For new dataset, freeze several low-level layers, train the last several layers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39D76-8669-3B4F-9BFB-18BF8FEFC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060" y="2824480"/>
            <a:ext cx="7543800" cy="3606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D69720-70ED-6343-A897-BE65C2B2D8A6}"/>
              </a:ext>
            </a:extLst>
          </p:cNvPr>
          <p:cNvSpPr/>
          <p:nvPr/>
        </p:nvSpPr>
        <p:spPr>
          <a:xfrm>
            <a:off x="6626860" y="643128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4"/>
              </a:rPr>
              <a:t>https://hackernoon.com/8-deep-learning-best-practices-i-learned-about-in-2017-700f32409512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24594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3244-B31D-9641-A5E6-37ABC1A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0"/>
            <a:ext cx="10515600" cy="1325563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1FCC-BD18-424A-A4C1-4C086185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31795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Transfer knowledge from models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Transfer learning</a:t>
            </a:r>
          </a:p>
          <a:p>
            <a:pPr lvl="1"/>
            <a:r>
              <a:rPr lang="en-US" b="1" dirty="0"/>
              <a:t>Multi-task learning</a:t>
            </a:r>
          </a:p>
          <a:p>
            <a:pPr lvl="1"/>
            <a:r>
              <a:rPr lang="en-US" b="1" dirty="0"/>
              <a:t>Meta-learning</a:t>
            </a:r>
          </a:p>
          <a:p>
            <a:pPr lvl="1"/>
            <a:r>
              <a:rPr lang="en-US" b="1" dirty="0"/>
              <a:t>Applications</a:t>
            </a:r>
          </a:p>
          <a:p>
            <a:r>
              <a:rPr lang="en-US" sz="2400" dirty="0"/>
              <a:t>------  Coffee break ------</a:t>
            </a:r>
          </a:p>
          <a:p>
            <a:r>
              <a:rPr lang="en-US" sz="2400" dirty="0"/>
              <a:t>Transfer knowledge from domain expert</a:t>
            </a:r>
          </a:p>
          <a:p>
            <a:pPr lvl="1"/>
            <a:r>
              <a:rPr lang="en-US" dirty="0"/>
              <a:t>Enrich representations using knowledge graph</a:t>
            </a:r>
          </a:p>
          <a:p>
            <a:pPr lvl="1"/>
            <a:r>
              <a:rPr lang="en-US" dirty="0"/>
              <a:t>Domain-knowledge driven regularization</a:t>
            </a:r>
          </a:p>
          <a:p>
            <a:r>
              <a:rPr lang="en-US" sz="2400" dirty="0"/>
              <a:t>Data Augmentation</a:t>
            </a:r>
          </a:p>
          <a:p>
            <a:pPr lvl="1"/>
            <a:r>
              <a:rPr lang="en-US" dirty="0"/>
              <a:t>Augmentation using labeled data</a:t>
            </a:r>
          </a:p>
          <a:p>
            <a:pPr lvl="1"/>
            <a:r>
              <a:rPr lang="en-US" dirty="0"/>
              <a:t>Augmentation using unlabeled data</a:t>
            </a:r>
          </a:p>
        </p:txBody>
      </p:sp>
    </p:spTree>
    <p:extLst>
      <p:ext uri="{BB962C8B-B14F-4D97-AF65-F5344CB8AC3E}">
        <p14:creationId xmlns:p14="http://schemas.microsoft.com/office/powerpoint/2010/main" val="2744740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4AF97-7BAB-9845-89E4-BC2B236D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2" y="18255"/>
            <a:ext cx="10515600" cy="1325563"/>
          </a:xfrm>
        </p:spPr>
        <p:txBody>
          <a:bodyPr/>
          <a:lstStyle/>
          <a:p>
            <a:r>
              <a:rPr lang="en-US" altLang="zh-CN" b="1" dirty="0"/>
              <a:t>Unsupervised</a:t>
            </a:r>
            <a:r>
              <a:rPr lang="zh-CN" altLang="en-US" b="1" dirty="0"/>
              <a:t> </a:t>
            </a:r>
            <a:r>
              <a:rPr lang="en-US" altLang="zh-CN" b="1" dirty="0"/>
              <a:t>Deep</a:t>
            </a:r>
            <a:r>
              <a:rPr lang="zh-CN" altLang="en-US" b="1" dirty="0"/>
              <a:t> </a:t>
            </a:r>
            <a:r>
              <a:rPr lang="en-US" altLang="zh-CN" b="1" dirty="0"/>
              <a:t>Transfer</a:t>
            </a:r>
            <a:r>
              <a:rPr lang="zh-CN" altLang="en-US" b="1" dirty="0"/>
              <a:t> </a:t>
            </a:r>
            <a:r>
              <a:rPr lang="en-US" altLang="zh-CN" b="1" dirty="0"/>
              <a:t>Learning</a:t>
            </a:r>
            <a:endParaRPr lang="en-US" dirty="0"/>
          </a:p>
        </p:txBody>
      </p:sp>
      <p:pic>
        <p:nvPicPr>
          <p:cNvPr id="4" name="Google Shape;1272;p127">
            <a:extLst>
              <a:ext uri="{FF2B5EF4-FFF2-40B4-BE49-F238E27FC236}">
                <a16:creationId xmlns:a16="http://schemas.microsoft.com/office/drawing/2014/main" id="{5B674EE8-E015-5747-A0B7-D1F9428FF95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1750" y="1451164"/>
            <a:ext cx="6842734" cy="238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76;p127">
            <a:extLst>
              <a:ext uri="{FF2B5EF4-FFF2-40B4-BE49-F238E27FC236}">
                <a16:creationId xmlns:a16="http://schemas.microsoft.com/office/drawing/2014/main" id="{18A12BE1-2DD0-824C-8F5C-0A75A590D80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944" y="4053956"/>
            <a:ext cx="5917185" cy="24496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77;p127">
            <a:extLst>
              <a:ext uri="{FF2B5EF4-FFF2-40B4-BE49-F238E27FC236}">
                <a16:creationId xmlns:a16="http://schemas.microsoft.com/office/drawing/2014/main" id="{A1DC7F96-4232-B748-8CE0-04CC6B31BFB5}"/>
              </a:ext>
            </a:extLst>
          </p:cNvPr>
          <p:cNvSpPr txBox="1"/>
          <p:nvPr/>
        </p:nvSpPr>
        <p:spPr>
          <a:xfrm>
            <a:off x="7442614" y="2291912"/>
            <a:ext cx="4605951" cy="1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Source domain: labeled data</a:t>
            </a:r>
            <a:endParaRPr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Target domain: unlabeled data</a:t>
            </a:r>
            <a:endParaRPr sz="2800" dirty="0"/>
          </a:p>
        </p:txBody>
      </p:sp>
      <p:sp>
        <p:nvSpPr>
          <p:cNvPr id="8" name="Google Shape;1278;p127">
            <a:extLst>
              <a:ext uri="{FF2B5EF4-FFF2-40B4-BE49-F238E27FC236}">
                <a16:creationId xmlns:a16="http://schemas.microsoft.com/office/drawing/2014/main" id="{3ECC0F88-E6BE-3E49-ABCC-3C9EA4841C01}"/>
              </a:ext>
            </a:extLst>
          </p:cNvPr>
          <p:cNvSpPr txBox="1"/>
          <p:nvPr/>
        </p:nvSpPr>
        <p:spPr>
          <a:xfrm>
            <a:off x="8857713" y="6362567"/>
            <a:ext cx="21285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/>
              <a:t>https://</a:t>
            </a:r>
            <a:r>
              <a:rPr lang="en" sz="700" dirty="0" err="1"/>
              <a:t>people.eecs.berkeley.edu</a:t>
            </a:r>
            <a:r>
              <a:rPr lang="en" sz="700" dirty="0"/>
              <a:t>/~</a:t>
            </a:r>
            <a:r>
              <a:rPr lang="en" sz="700" dirty="0" err="1"/>
              <a:t>jhoffman</a:t>
            </a:r>
            <a:r>
              <a:rPr lang="en" sz="700" dirty="0"/>
              <a:t>/</a:t>
            </a:r>
            <a:r>
              <a:rPr lang="en" sz="700" dirty="0" err="1"/>
              <a:t>domainadapt</a:t>
            </a:r>
            <a:r>
              <a:rPr lang="en" sz="700" dirty="0"/>
              <a:t>/#people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2983967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8296-E992-9744-9081-B135BAFD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46" y="8612"/>
            <a:ext cx="10515600" cy="1325563"/>
          </a:xfrm>
        </p:spPr>
        <p:txBody>
          <a:bodyPr/>
          <a:lstStyle/>
          <a:p>
            <a:r>
              <a:rPr lang="en-US" altLang="zh-CN" b="1" dirty="0"/>
              <a:t>Unsupervised</a:t>
            </a:r>
            <a:r>
              <a:rPr lang="zh-CN" altLang="en-US" b="1" dirty="0"/>
              <a:t> </a:t>
            </a:r>
            <a:r>
              <a:rPr lang="en-US" altLang="zh-CN" b="1" dirty="0"/>
              <a:t>Deep</a:t>
            </a:r>
            <a:r>
              <a:rPr lang="zh-CN" altLang="en-US" b="1" dirty="0"/>
              <a:t> </a:t>
            </a:r>
            <a:r>
              <a:rPr lang="en-US" altLang="zh-CN" b="1" dirty="0"/>
              <a:t>Transfer</a:t>
            </a:r>
            <a:r>
              <a:rPr lang="zh-CN" altLang="en-US" b="1" dirty="0"/>
              <a:t> </a:t>
            </a:r>
            <a:r>
              <a:rPr lang="en-US" altLang="zh-CN" b="1" dirty="0"/>
              <a:t>Learning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35F88-81EB-A44D-9CB5-DCCD433A9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758" y="1306391"/>
            <a:ext cx="10515600" cy="4351338"/>
          </a:xfrm>
        </p:spPr>
        <p:txBody>
          <a:bodyPr/>
          <a:lstStyle/>
          <a:p>
            <a:r>
              <a:rPr lang="en-US" altLang="zh-CN" dirty="0"/>
              <a:t>Goal:</a:t>
            </a:r>
            <a:r>
              <a:rPr lang="zh-CN" altLang="en-US" dirty="0"/>
              <a:t> </a:t>
            </a:r>
            <a:r>
              <a:rPr lang="en-US" dirty="0"/>
              <a:t>learn a</a:t>
            </a:r>
            <a:r>
              <a:rPr lang="zh-CN" altLang="en-US" dirty="0"/>
              <a:t> </a:t>
            </a:r>
            <a:r>
              <a:rPr lang="en-US" altLang="zh-CN" dirty="0"/>
              <a:t>classifier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regressor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dirty="0"/>
              <a:t>target domain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unlabele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zh-CN" altLang="en-US" dirty="0"/>
              <a:t> </a:t>
            </a:r>
            <a:r>
              <a:rPr lang="en-US" dirty="0"/>
              <a:t>and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dissimilar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domain.</a:t>
            </a:r>
          </a:p>
          <a:p>
            <a:r>
              <a:rPr lang="en-US" altLang="zh-CN" dirty="0"/>
              <a:t>General</a:t>
            </a:r>
            <a:r>
              <a:rPr lang="zh-CN" altLang="en-US" dirty="0"/>
              <a:t> </a:t>
            </a:r>
            <a:r>
              <a:rPr lang="en-US" altLang="zh-CN" dirty="0"/>
              <a:t>architecture:</a:t>
            </a:r>
            <a:r>
              <a:rPr lang="zh-CN" altLang="en-US" dirty="0"/>
              <a:t> </a:t>
            </a:r>
            <a:r>
              <a:rPr lang="en-US" dirty="0"/>
              <a:t>Siamese architecture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949D05-DFD8-D240-94BB-CE49EC398837}"/>
              </a:ext>
            </a:extLst>
          </p:cNvPr>
          <p:cNvGrpSpPr/>
          <p:nvPr/>
        </p:nvGrpSpPr>
        <p:grpSpPr>
          <a:xfrm>
            <a:off x="1286241" y="3271808"/>
            <a:ext cx="10051329" cy="3201181"/>
            <a:chOff x="1302471" y="2490420"/>
            <a:chExt cx="10051329" cy="407409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E6C0B9B-B95E-5840-9306-2FA40035F8AD}"/>
                </a:ext>
              </a:extLst>
            </p:cNvPr>
            <p:cNvSpPr/>
            <p:nvPr/>
          </p:nvSpPr>
          <p:spPr bwMode="auto">
            <a:xfrm>
              <a:off x="2815041" y="5038558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6515191-F120-434A-967F-37CD10D58EFA}"/>
                </a:ext>
              </a:extLst>
            </p:cNvPr>
            <p:cNvSpPr/>
            <p:nvPr/>
          </p:nvSpPr>
          <p:spPr bwMode="auto">
            <a:xfrm>
              <a:off x="2815041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EFF6BB1-EF5F-B048-87AD-A0864247E905}"/>
                </a:ext>
              </a:extLst>
            </p:cNvPr>
            <p:cNvSpPr/>
            <p:nvPr/>
          </p:nvSpPr>
          <p:spPr bwMode="auto">
            <a:xfrm>
              <a:off x="3418425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5A04AFB-49C2-DA4F-A061-79495AA6186A}"/>
                </a:ext>
              </a:extLst>
            </p:cNvPr>
            <p:cNvSpPr/>
            <p:nvPr/>
          </p:nvSpPr>
          <p:spPr bwMode="auto">
            <a:xfrm>
              <a:off x="4021809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28F80F9-B444-A34C-A418-2CE56260BC3A}"/>
                </a:ext>
              </a:extLst>
            </p:cNvPr>
            <p:cNvSpPr/>
            <p:nvPr/>
          </p:nvSpPr>
          <p:spPr bwMode="auto">
            <a:xfrm>
              <a:off x="4934035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5E1592F-FF5F-6847-A90D-B927E6028018}"/>
                </a:ext>
              </a:extLst>
            </p:cNvPr>
            <p:cNvSpPr/>
            <p:nvPr/>
          </p:nvSpPr>
          <p:spPr bwMode="auto">
            <a:xfrm>
              <a:off x="3418424" y="5038558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726BA96-E8E9-104A-BCA4-EF846FEA4AE3}"/>
                </a:ext>
              </a:extLst>
            </p:cNvPr>
            <p:cNvSpPr/>
            <p:nvPr/>
          </p:nvSpPr>
          <p:spPr bwMode="auto">
            <a:xfrm>
              <a:off x="4021808" y="5038558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51F5059-31DB-A24D-9031-4EEB8AD79AED}"/>
                </a:ext>
              </a:extLst>
            </p:cNvPr>
            <p:cNvSpPr/>
            <p:nvPr/>
          </p:nvSpPr>
          <p:spPr bwMode="auto">
            <a:xfrm>
              <a:off x="4934034" y="5038558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346DF4E-9264-DF4F-8CBF-51542E064A8C}"/>
                </a:ext>
              </a:extLst>
            </p:cNvPr>
            <p:cNvSpPr/>
            <p:nvPr/>
          </p:nvSpPr>
          <p:spPr bwMode="auto">
            <a:xfrm>
              <a:off x="8930093" y="2616473"/>
              <a:ext cx="1891941" cy="983412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effectLst/>
                  <a:latin typeface="+mn-lt"/>
                  <a:ea typeface="宋体" panose="02010600030101010101" pitchFamily="2" charset="-122"/>
                </a:rPr>
                <a:t>source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effectLst/>
                  <a:latin typeface="+mn-lt"/>
                  <a:ea typeface="宋体" panose="02010600030101010101" pitchFamily="2" charset="-122"/>
                </a:rPr>
                <a:t> </a:t>
              </a: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effectLst/>
                  <a:latin typeface="+mn-lt"/>
                  <a:ea typeface="宋体" panose="02010600030101010101" pitchFamily="2" charset="-122"/>
                </a:rPr>
                <a:t>classifier</a:t>
              </a:r>
              <a:endParaRPr kumimoji="0" lang="en-US" sz="2000" b="0" i="0" u="none" strike="noStrike" cap="none" normalizeH="0" baseline="0" dirty="0">
                <a:ln>
                  <a:noFill/>
                </a:ln>
                <a:effectLst/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ACFB0A-B5B0-064F-A9A3-41B4BD17D698}"/>
                </a:ext>
              </a:extLst>
            </p:cNvPr>
            <p:cNvSpPr/>
            <p:nvPr/>
          </p:nvSpPr>
          <p:spPr bwMode="auto">
            <a:xfrm>
              <a:off x="8398329" y="4469551"/>
              <a:ext cx="2955471" cy="918098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domain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 </a:t>
              </a: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distance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 </a:t>
              </a: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minimization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99A781-C7EC-3A41-A0DE-935147988306}"/>
                </a:ext>
              </a:extLst>
            </p:cNvPr>
            <p:cNvSpPr txBox="1"/>
            <p:nvPr/>
          </p:nvSpPr>
          <p:spPr>
            <a:xfrm>
              <a:off x="1302471" y="3648395"/>
              <a:ext cx="1159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+mn-lt"/>
                </a:rPr>
                <a:t>source</a:t>
              </a:r>
              <a:r>
                <a:rPr lang="zh-CN" altLang="en-US" sz="2000" dirty="0">
                  <a:latin typeface="+mn-lt"/>
                </a:rPr>
                <a:t> </a:t>
              </a:r>
              <a:r>
                <a:rPr lang="en-US" altLang="zh-CN" sz="2000" dirty="0">
                  <a:latin typeface="+mn-lt"/>
                </a:rPr>
                <a:t>input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BEAE45-05F3-3A4A-A206-FF20BB7A00DE}"/>
                </a:ext>
              </a:extLst>
            </p:cNvPr>
            <p:cNvSpPr txBox="1"/>
            <p:nvPr/>
          </p:nvSpPr>
          <p:spPr>
            <a:xfrm>
              <a:off x="1302471" y="5447591"/>
              <a:ext cx="1159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+mn-lt"/>
                </a:rPr>
                <a:t>target</a:t>
              </a:r>
              <a:r>
                <a:rPr lang="zh-CN" altLang="en-US" sz="2000" dirty="0">
                  <a:latin typeface="+mn-lt"/>
                </a:rPr>
                <a:t> </a:t>
              </a:r>
              <a:r>
                <a:rPr lang="en-US" altLang="zh-CN" sz="2000" dirty="0">
                  <a:latin typeface="+mn-lt"/>
                </a:rPr>
                <a:t>input</a:t>
              </a:r>
              <a:endParaRPr lang="en-US" sz="2000" dirty="0">
                <a:latin typeface="+mn-lt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B9BBE5D-7C60-7A4A-B763-5B3CBC883AAA}"/>
                </a:ext>
              </a:extLst>
            </p:cNvPr>
            <p:cNvCxnSpPr>
              <a:stCxn id="15" idx="3"/>
            </p:cNvCxnSpPr>
            <p:nvPr/>
          </p:nvCxnSpPr>
          <p:spPr bwMode="auto">
            <a:xfrm>
              <a:off x="2461799" y="4002338"/>
              <a:ext cx="35324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23B02D4-93EA-0847-BDBD-F163CADBC7CF}"/>
                </a:ext>
              </a:extLst>
            </p:cNvPr>
            <p:cNvCxnSpPr>
              <a:stCxn id="6" idx="3"/>
              <a:endCxn id="7" idx="1"/>
            </p:cNvCxnSpPr>
            <p:nvPr/>
          </p:nvCxnSpPr>
          <p:spPr bwMode="auto">
            <a:xfrm>
              <a:off x="3020782" y="4002338"/>
              <a:ext cx="39764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E76976-D749-2D41-BAA2-D3069E607741}"/>
                </a:ext>
              </a:extLst>
            </p:cNvPr>
            <p:cNvCxnSpPr>
              <a:endCxn id="8" idx="1"/>
            </p:cNvCxnSpPr>
            <p:nvPr/>
          </p:nvCxnSpPr>
          <p:spPr bwMode="auto">
            <a:xfrm flipV="1">
              <a:off x="3624165" y="4002338"/>
              <a:ext cx="397644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C84DE65-D8EB-6F4A-B374-40749585708B}"/>
                </a:ext>
              </a:extLst>
            </p:cNvPr>
            <p:cNvCxnSpPr>
              <a:stCxn id="9" idx="3"/>
              <a:endCxn id="29" idx="1"/>
            </p:cNvCxnSpPr>
            <p:nvPr/>
          </p:nvCxnSpPr>
          <p:spPr bwMode="auto">
            <a:xfrm>
              <a:off x="5139776" y="4002338"/>
              <a:ext cx="96632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E4A6C06-FFD0-3C43-8B8F-404268D8DB39}"/>
                </a:ext>
              </a:extLst>
            </p:cNvPr>
            <p:cNvCxnSpPr>
              <a:stCxn id="16" idx="3"/>
              <a:endCxn id="5" idx="1"/>
            </p:cNvCxnSpPr>
            <p:nvPr/>
          </p:nvCxnSpPr>
          <p:spPr bwMode="auto">
            <a:xfrm>
              <a:off x="2461799" y="5801534"/>
              <a:ext cx="35324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B7B0511-1866-D043-BAB2-9B77DF2E9020}"/>
                </a:ext>
              </a:extLst>
            </p:cNvPr>
            <p:cNvCxnSpPr>
              <a:stCxn id="5" idx="3"/>
              <a:endCxn id="10" idx="1"/>
            </p:cNvCxnSpPr>
            <p:nvPr/>
          </p:nvCxnSpPr>
          <p:spPr bwMode="auto">
            <a:xfrm>
              <a:off x="3020782" y="5801534"/>
              <a:ext cx="39764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E0EEA66-4174-C04F-9C8D-AB19B3528C96}"/>
                </a:ext>
              </a:extLst>
            </p:cNvPr>
            <p:cNvCxnSpPr>
              <a:stCxn id="10" idx="3"/>
              <a:endCxn id="11" idx="1"/>
            </p:cNvCxnSpPr>
            <p:nvPr/>
          </p:nvCxnSpPr>
          <p:spPr bwMode="auto">
            <a:xfrm>
              <a:off x="3624165" y="5801534"/>
              <a:ext cx="39764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70ED09A-CCCF-2746-838C-3BB936BBF751}"/>
                </a:ext>
              </a:extLst>
            </p:cNvPr>
            <p:cNvCxnSpPr>
              <a:stCxn id="12" idx="3"/>
            </p:cNvCxnSpPr>
            <p:nvPr/>
          </p:nvCxnSpPr>
          <p:spPr bwMode="auto">
            <a:xfrm>
              <a:off x="5139775" y="5801534"/>
              <a:ext cx="96710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EA5F305-73B4-D045-90EA-62C49BDBB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81980" y="3836795"/>
              <a:ext cx="993258" cy="33108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FC2882E-16F0-C748-ADFB-7FB853E2E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87873" y="5635990"/>
              <a:ext cx="993258" cy="331086"/>
            </a:xfrm>
            <a:prstGeom prst="rect">
              <a:avLst/>
            </a:prstGeom>
          </p:spPr>
        </p:pic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F84A9407-9B1E-8743-BF03-96432EEA2654}"/>
                </a:ext>
              </a:extLst>
            </p:cNvPr>
            <p:cNvCxnSpPr>
              <a:stCxn id="31" idx="3"/>
              <a:endCxn id="14" idx="0"/>
            </p:cNvCxnSpPr>
            <p:nvPr/>
          </p:nvCxnSpPr>
          <p:spPr bwMode="auto">
            <a:xfrm>
              <a:off x="7826195" y="4002338"/>
              <a:ext cx="2049870" cy="467213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9EDDBD7F-FF01-D84E-BC94-48B83DBDBAAB}"/>
                </a:ext>
              </a:extLst>
            </p:cNvPr>
            <p:cNvCxnSpPr>
              <a:stCxn id="34" idx="3"/>
              <a:endCxn id="14" idx="4"/>
            </p:cNvCxnSpPr>
            <p:nvPr/>
          </p:nvCxnSpPr>
          <p:spPr bwMode="auto">
            <a:xfrm flipV="1">
              <a:off x="7826195" y="5387649"/>
              <a:ext cx="2049870" cy="413884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65573E77-B470-9545-A965-704845007F67}"/>
                </a:ext>
              </a:extLst>
            </p:cNvPr>
            <p:cNvSpPr/>
            <p:nvPr/>
          </p:nvSpPr>
          <p:spPr bwMode="auto">
            <a:xfrm>
              <a:off x="6106104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i="0" u="none" strike="noStrike" normalizeH="0" baseline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ighlight>
                  <a:srgbClr val="0000FF"/>
                </a:highlight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5486F57-A1FA-2047-9522-3EB0AC0B7735}"/>
                </a:ext>
              </a:extLst>
            </p:cNvPr>
            <p:cNvSpPr/>
            <p:nvPr/>
          </p:nvSpPr>
          <p:spPr bwMode="auto">
            <a:xfrm>
              <a:off x="6703199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21133BF-9DEE-0C4D-9B83-87E6689273E4}"/>
                </a:ext>
              </a:extLst>
            </p:cNvPr>
            <p:cNvSpPr/>
            <p:nvPr/>
          </p:nvSpPr>
          <p:spPr bwMode="auto">
            <a:xfrm>
              <a:off x="7620454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0C60853A-C236-B641-9180-260A85075E55}"/>
                </a:ext>
              </a:extLst>
            </p:cNvPr>
            <p:cNvSpPr/>
            <p:nvPr/>
          </p:nvSpPr>
          <p:spPr bwMode="auto">
            <a:xfrm>
              <a:off x="6112561" y="5038557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4BC3054-E6FF-9A40-9BC7-62A1DE2C703A}"/>
                </a:ext>
              </a:extLst>
            </p:cNvPr>
            <p:cNvSpPr/>
            <p:nvPr/>
          </p:nvSpPr>
          <p:spPr bwMode="auto">
            <a:xfrm>
              <a:off x="6708022" y="5038557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2D7C43F-F1AF-CF4F-9B99-A6D8F7C74D2E}"/>
                </a:ext>
              </a:extLst>
            </p:cNvPr>
            <p:cNvSpPr/>
            <p:nvPr/>
          </p:nvSpPr>
          <p:spPr bwMode="auto">
            <a:xfrm>
              <a:off x="7620454" y="5038557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3F0B187-8145-C54E-83EC-B80BF639C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0604" y="3836795"/>
              <a:ext cx="993258" cy="33108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509A6EB-59D4-B148-97B6-20E71229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6497" y="5635990"/>
              <a:ext cx="993258" cy="331086"/>
            </a:xfrm>
            <a:prstGeom prst="rect">
              <a:avLst/>
            </a:prstGeom>
          </p:spPr>
        </p:pic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E61BB696-B46E-6840-8541-F8463F36CA0A}"/>
                </a:ext>
              </a:extLst>
            </p:cNvPr>
            <p:cNvCxnSpPr>
              <a:endCxn id="13" idx="2"/>
            </p:cNvCxnSpPr>
            <p:nvPr/>
          </p:nvCxnSpPr>
          <p:spPr bwMode="auto">
            <a:xfrm rot="5400000" flipH="1" flipV="1">
              <a:off x="8132767" y="3205013"/>
              <a:ext cx="894159" cy="700493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Left Brace 37">
              <a:extLst>
                <a:ext uri="{FF2B5EF4-FFF2-40B4-BE49-F238E27FC236}">
                  <a16:creationId xmlns:a16="http://schemas.microsoft.com/office/drawing/2014/main" id="{0C24274A-02E4-6A45-BD46-563A45D6533D}"/>
                </a:ext>
              </a:extLst>
            </p:cNvPr>
            <p:cNvSpPr/>
            <p:nvPr/>
          </p:nvSpPr>
          <p:spPr bwMode="auto">
            <a:xfrm rot="5400000">
              <a:off x="3807182" y="1940195"/>
              <a:ext cx="299226" cy="2316165"/>
            </a:xfrm>
            <a:prstGeom prst="leftBrace">
              <a:avLst>
                <a:gd name="adj1" fmla="val 124045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4A6597B-8477-824D-9661-EFAAFC4FC055}"/>
                </a:ext>
              </a:extLst>
            </p:cNvPr>
            <p:cNvSpPr txBox="1"/>
            <p:nvPr/>
          </p:nvSpPr>
          <p:spPr>
            <a:xfrm>
              <a:off x="2929984" y="2490420"/>
              <a:ext cx="19241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+mn-lt"/>
                </a:rPr>
                <a:t>tied</a:t>
              </a:r>
              <a:r>
                <a:rPr lang="zh-CN" altLang="en-US" sz="2000" dirty="0">
                  <a:latin typeface="+mn-lt"/>
                </a:rPr>
                <a:t> </a:t>
              </a:r>
              <a:r>
                <a:rPr lang="en-US" altLang="zh-CN" sz="2000" dirty="0">
                  <a:latin typeface="+mn-lt"/>
                </a:rPr>
                <a:t>layers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687AE862-9AA3-424C-9835-25F45F9C981A}"/>
                </a:ext>
              </a:extLst>
            </p:cNvPr>
            <p:cNvSpPr/>
            <p:nvPr/>
          </p:nvSpPr>
          <p:spPr bwMode="auto">
            <a:xfrm rot="5400000">
              <a:off x="6853834" y="2245553"/>
              <a:ext cx="228754" cy="1711302"/>
            </a:xfrm>
            <a:prstGeom prst="leftBrace">
              <a:avLst>
                <a:gd name="adj1" fmla="val 124045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0672DB4-D0B4-674F-84B7-7FE591537BB2}"/>
                </a:ext>
              </a:extLst>
            </p:cNvPr>
            <p:cNvSpPr txBox="1"/>
            <p:nvPr/>
          </p:nvSpPr>
          <p:spPr>
            <a:xfrm>
              <a:off x="5729532" y="2501902"/>
              <a:ext cx="22671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+mn-lt"/>
                </a:rPr>
                <a:t>adaptation</a:t>
              </a:r>
              <a:r>
                <a:rPr lang="zh-CN" altLang="en-US" sz="2000" dirty="0">
                  <a:latin typeface="+mn-lt"/>
                </a:rPr>
                <a:t> </a:t>
              </a:r>
              <a:r>
                <a:rPr lang="en-US" altLang="zh-CN" sz="2000" dirty="0">
                  <a:latin typeface="+mn-lt"/>
                </a:rPr>
                <a:t>layers</a:t>
              </a:r>
              <a:endParaRPr lang="en-US" sz="2000" dirty="0">
                <a:latin typeface="+mn-lt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157DB54-DF2C-2444-8034-511FFE5EC71D}"/>
              </a:ext>
            </a:extLst>
          </p:cNvPr>
          <p:cNvSpPr txBox="1"/>
          <p:nvPr/>
        </p:nvSpPr>
        <p:spPr>
          <a:xfrm>
            <a:off x="2127187" y="2635731"/>
            <a:ext cx="3359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Tied layers: </a:t>
            </a:r>
            <a:r>
              <a:rPr lang="en-US" sz="2000" dirty="0"/>
              <a:t>share weight by source and target domains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782F75-DD0A-374C-BD38-0A49219F79E0}"/>
              </a:ext>
            </a:extLst>
          </p:cNvPr>
          <p:cNvSpPr txBox="1"/>
          <p:nvPr/>
        </p:nvSpPr>
        <p:spPr>
          <a:xfrm>
            <a:off x="5606710" y="2631954"/>
            <a:ext cx="3866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adaptation layers</a:t>
            </a:r>
            <a:r>
              <a:rPr lang="en-US" sz="2000" dirty="0"/>
              <a:t>: domain specific layers (no weight sharing)</a:t>
            </a:r>
          </a:p>
        </p:txBody>
      </p:sp>
    </p:spTree>
    <p:extLst>
      <p:ext uri="{BB962C8B-B14F-4D97-AF65-F5344CB8AC3E}">
        <p14:creationId xmlns:p14="http://schemas.microsoft.com/office/powerpoint/2010/main" val="614510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3BEE-34F2-454C-8648-4F9454514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60" y="67945"/>
            <a:ext cx="10515600" cy="1325563"/>
          </a:xfrm>
        </p:spPr>
        <p:txBody>
          <a:bodyPr/>
          <a:lstStyle/>
          <a:p>
            <a:r>
              <a:rPr lang="en-US" altLang="zh-CN" b="1" dirty="0"/>
              <a:t>Unsupervised</a:t>
            </a:r>
            <a:r>
              <a:rPr lang="zh-CN" altLang="en-US" b="1" dirty="0"/>
              <a:t> </a:t>
            </a:r>
            <a:r>
              <a:rPr lang="en-US" altLang="zh-CN" b="1" dirty="0"/>
              <a:t>Deep</a:t>
            </a:r>
            <a:r>
              <a:rPr lang="zh-CN" altLang="en-US" b="1" dirty="0"/>
              <a:t> </a:t>
            </a:r>
            <a:r>
              <a:rPr lang="en-US" altLang="zh-CN" b="1" dirty="0"/>
              <a:t>Transfer</a:t>
            </a:r>
            <a:r>
              <a:rPr lang="zh-CN" altLang="en-US" b="1" dirty="0"/>
              <a:t> </a:t>
            </a:r>
            <a:r>
              <a:rPr lang="en-US" altLang="zh-CN" b="1" dirty="0"/>
              <a:t>Learning</a:t>
            </a:r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7E9E5C-C7C2-7242-A55C-635AAAAFE968}"/>
              </a:ext>
            </a:extLst>
          </p:cNvPr>
          <p:cNvGrpSpPr/>
          <p:nvPr/>
        </p:nvGrpSpPr>
        <p:grpSpPr>
          <a:xfrm>
            <a:off x="1070335" y="3110719"/>
            <a:ext cx="10051329" cy="3201181"/>
            <a:chOff x="1302471" y="2490420"/>
            <a:chExt cx="10051329" cy="407409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A41A8E3-C75B-2942-B8CA-F0C0810A652B}"/>
                </a:ext>
              </a:extLst>
            </p:cNvPr>
            <p:cNvSpPr/>
            <p:nvPr/>
          </p:nvSpPr>
          <p:spPr bwMode="auto">
            <a:xfrm>
              <a:off x="2815041" y="5038558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9CF588B-B95A-434B-9C0D-4E7C799DAFD3}"/>
                </a:ext>
              </a:extLst>
            </p:cNvPr>
            <p:cNvSpPr/>
            <p:nvPr/>
          </p:nvSpPr>
          <p:spPr bwMode="auto">
            <a:xfrm>
              <a:off x="2815041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EB39E61-8D94-3847-867B-DBABB3EB527E}"/>
                </a:ext>
              </a:extLst>
            </p:cNvPr>
            <p:cNvSpPr/>
            <p:nvPr/>
          </p:nvSpPr>
          <p:spPr bwMode="auto">
            <a:xfrm>
              <a:off x="3418425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374A39F-8E2F-8F45-8BE8-E5592899650E}"/>
                </a:ext>
              </a:extLst>
            </p:cNvPr>
            <p:cNvSpPr/>
            <p:nvPr/>
          </p:nvSpPr>
          <p:spPr bwMode="auto">
            <a:xfrm>
              <a:off x="4021809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C89668F-65F7-2149-A5C8-7974AB9915D7}"/>
                </a:ext>
              </a:extLst>
            </p:cNvPr>
            <p:cNvSpPr/>
            <p:nvPr/>
          </p:nvSpPr>
          <p:spPr bwMode="auto">
            <a:xfrm>
              <a:off x="4934035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79B814F-5075-724D-B26C-472FD23E28DF}"/>
                </a:ext>
              </a:extLst>
            </p:cNvPr>
            <p:cNvSpPr/>
            <p:nvPr/>
          </p:nvSpPr>
          <p:spPr bwMode="auto">
            <a:xfrm>
              <a:off x="3418424" y="5038558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5B0F282-ABFB-E044-9DE2-3D5EA2FB886C}"/>
                </a:ext>
              </a:extLst>
            </p:cNvPr>
            <p:cNvSpPr/>
            <p:nvPr/>
          </p:nvSpPr>
          <p:spPr bwMode="auto">
            <a:xfrm>
              <a:off x="4021808" y="5038558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5DC07FD-1F07-124A-81E6-8835E9044098}"/>
                </a:ext>
              </a:extLst>
            </p:cNvPr>
            <p:cNvSpPr/>
            <p:nvPr/>
          </p:nvSpPr>
          <p:spPr bwMode="auto">
            <a:xfrm>
              <a:off x="4934034" y="5038558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7BCA7C3-FB73-8245-B974-EC25F6E552B2}"/>
                </a:ext>
              </a:extLst>
            </p:cNvPr>
            <p:cNvSpPr/>
            <p:nvPr/>
          </p:nvSpPr>
          <p:spPr bwMode="auto">
            <a:xfrm>
              <a:off x="8930093" y="2616473"/>
              <a:ext cx="1891941" cy="983412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effectLst/>
                  <a:latin typeface="+mn-lt"/>
                  <a:ea typeface="宋体" panose="02010600030101010101" pitchFamily="2" charset="-122"/>
                </a:rPr>
                <a:t>source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effectLst/>
                  <a:latin typeface="+mn-lt"/>
                  <a:ea typeface="宋体" panose="02010600030101010101" pitchFamily="2" charset="-122"/>
                </a:rPr>
                <a:t> </a:t>
              </a: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effectLst/>
                  <a:latin typeface="+mn-lt"/>
                  <a:ea typeface="宋体" panose="02010600030101010101" pitchFamily="2" charset="-122"/>
                </a:rPr>
                <a:t>classifier</a:t>
              </a:r>
              <a:endParaRPr kumimoji="0" lang="en-US" sz="2000" b="0" i="0" u="none" strike="noStrike" cap="none" normalizeH="0" baseline="0" dirty="0">
                <a:ln>
                  <a:noFill/>
                </a:ln>
                <a:effectLst/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6E02D0-1DF1-014B-BD0B-CAB4E0A9E396}"/>
                </a:ext>
              </a:extLst>
            </p:cNvPr>
            <p:cNvSpPr/>
            <p:nvPr/>
          </p:nvSpPr>
          <p:spPr bwMode="auto">
            <a:xfrm>
              <a:off x="8398329" y="4469551"/>
              <a:ext cx="2955471" cy="918098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domain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 </a:t>
              </a: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distance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 </a:t>
              </a: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minimization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AC938B-97CE-2B4F-9F5A-53326142D518}"/>
                </a:ext>
              </a:extLst>
            </p:cNvPr>
            <p:cNvSpPr txBox="1"/>
            <p:nvPr/>
          </p:nvSpPr>
          <p:spPr>
            <a:xfrm>
              <a:off x="1302471" y="3648395"/>
              <a:ext cx="1159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+mn-lt"/>
                </a:rPr>
                <a:t>source</a:t>
              </a:r>
              <a:r>
                <a:rPr lang="zh-CN" altLang="en-US" sz="2000" dirty="0">
                  <a:latin typeface="+mn-lt"/>
                </a:rPr>
                <a:t> </a:t>
              </a:r>
              <a:r>
                <a:rPr lang="en-US" altLang="zh-CN" sz="2000" dirty="0">
                  <a:latin typeface="+mn-lt"/>
                </a:rPr>
                <a:t>input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65EBE0-91A9-5B4A-AFE7-789FB35886F0}"/>
                </a:ext>
              </a:extLst>
            </p:cNvPr>
            <p:cNvSpPr txBox="1"/>
            <p:nvPr/>
          </p:nvSpPr>
          <p:spPr>
            <a:xfrm>
              <a:off x="1302471" y="5447591"/>
              <a:ext cx="1159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+mn-lt"/>
                </a:rPr>
                <a:t>target</a:t>
              </a:r>
              <a:r>
                <a:rPr lang="zh-CN" altLang="en-US" sz="2000" dirty="0">
                  <a:latin typeface="+mn-lt"/>
                </a:rPr>
                <a:t> </a:t>
              </a:r>
              <a:r>
                <a:rPr lang="en-US" altLang="zh-CN" sz="2000" dirty="0">
                  <a:latin typeface="+mn-lt"/>
                </a:rPr>
                <a:t>input</a:t>
              </a:r>
              <a:endParaRPr lang="en-US" sz="2000" dirty="0">
                <a:latin typeface="+mn-lt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BCE5BAF-1E63-D44D-8A33-0A036F68BD74}"/>
                </a:ext>
              </a:extLst>
            </p:cNvPr>
            <p:cNvCxnSpPr>
              <a:stCxn id="15" idx="3"/>
            </p:cNvCxnSpPr>
            <p:nvPr/>
          </p:nvCxnSpPr>
          <p:spPr bwMode="auto">
            <a:xfrm>
              <a:off x="2461799" y="4002338"/>
              <a:ext cx="35324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00BF548-493B-1F4A-B261-826F4D374443}"/>
                </a:ext>
              </a:extLst>
            </p:cNvPr>
            <p:cNvCxnSpPr>
              <a:stCxn id="6" idx="3"/>
              <a:endCxn id="7" idx="1"/>
            </p:cNvCxnSpPr>
            <p:nvPr/>
          </p:nvCxnSpPr>
          <p:spPr bwMode="auto">
            <a:xfrm>
              <a:off x="3020782" y="4002338"/>
              <a:ext cx="39764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5357930-7D08-4641-860F-805B550FFE8F}"/>
                </a:ext>
              </a:extLst>
            </p:cNvPr>
            <p:cNvCxnSpPr>
              <a:endCxn id="8" idx="1"/>
            </p:cNvCxnSpPr>
            <p:nvPr/>
          </p:nvCxnSpPr>
          <p:spPr bwMode="auto">
            <a:xfrm flipV="1">
              <a:off x="3624165" y="4002338"/>
              <a:ext cx="397644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80EFC9-FC7D-7546-9B48-862E5BFF2B7F}"/>
                </a:ext>
              </a:extLst>
            </p:cNvPr>
            <p:cNvCxnSpPr>
              <a:stCxn id="9" idx="3"/>
              <a:endCxn id="29" idx="1"/>
            </p:cNvCxnSpPr>
            <p:nvPr/>
          </p:nvCxnSpPr>
          <p:spPr bwMode="auto">
            <a:xfrm>
              <a:off x="5139776" y="4002338"/>
              <a:ext cx="96632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8E88A38-7B99-ED42-A39A-8F2AC0B229AA}"/>
                </a:ext>
              </a:extLst>
            </p:cNvPr>
            <p:cNvCxnSpPr>
              <a:stCxn id="16" idx="3"/>
              <a:endCxn id="5" idx="1"/>
            </p:cNvCxnSpPr>
            <p:nvPr/>
          </p:nvCxnSpPr>
          <p:spPr bwMode="auto">
            <a:xfrm>
              <a:off x="2461799" y="5801534"/>
              <a:ext cx="35324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6B80146-A30B-FF4D-A6D3-9848F35EE02B}"/>
                </a:ext>
              </a:extLst>
            </p:cNvPr>
            <p:cNvCxnSpPr>
              <a:stCxn id="5" idx="3"/>
              <a:endCxn id="10" idx="1"/>
            </p:cNvCxnSpPr>
            <p:nvPr/>
          </p:nvCxnSpPr>
          <p:spPr bwMode="auto">
            <a:xfrm>
              <a:off x="3020782" y="5801534"/>
              <a:ext cx="39764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E666AF6-C495-8F4A-96DF-9609A7F89BEA}"/>
                </a:ext>
              </a:extLst>
            </p:cNvPr>
            <p:cNvCxnSpPr>
              <a:stCxn id="10" idx="3"/>
              <a:endCxn id="11" idx="1"/>
            </p:cNvCxnSpPr>
            <p:nvPr/>
          </p:nvCxnSpPr>
          <p:spPr bwMode="auto">
            <a:xfrm>
              <a:off x="3624165" y="5801534"/>
              <a:ext cx="39764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EBC318B-9458-F844-9242-38900316C162}"/>
                </a:ext>
              </a:extLst>
            </p:cNvPr>
            <p:cNvCxnSpPr>
              <a:stCxn id="12" idx="3"/>
            </p:cNvCxnSpPr>
            <p:nvPr/>
          </p:nvCxnSpPr>
          <p:spPr bwMode="auto">
            <a:xfrm>
              <a:off x="5139775" y="5801534"/>
              <a:ext cx="96710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D3DBC4E-D3DC-274F-91FE-161627E7C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81980" y="3836795"/>
              <a:ext cx="993258" cy="33108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29D1730-26F8-ED46-99AB-C6AD8F03D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87873" y="5635990"/>
              <a:ext cx="993258" cy="331086"/>
            </a:xfrm>
            <a:prstGeom prst="rect">
              <a:avLst/>
            </a:prstGeom>
          </p:spPr>
        </p:pic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E621E554-E5DF-3D4F-86B3-12C83199761B}"/>
                </a:ext>
              </a:extLst>
            </p:cNvPr>
            <p:cNvCxnSpPr>
              <a:stCxn id="31" idx="3"/>
              <a:endCxn id="14" idx="0"/>
            </p:cNvCxnSpPr>
            <p:nvPr/>
          </p:nvCxnSpPr>
          <p:spPr bwMode="auto">
            <a:xfrm>
              <a:off x="7826195" y="4002338"/>
              <a:ext cx="2049870" cy="467213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D43C1900-CEDE-9C43-A2E9-BF337373B574}"/>
                </a:ext>
              </a:extLst>
            </p:cNvPr>
            <p:cNvCxnSpPr>
              <a:stCxn id="34" idx="3"/>
              <a:endCxn id="14" idx="4"/>
            </p:cNvCxnSpPr>
            <p:nvPr/>
          </p:nvCxnSpPr>
          <p:spPr bwMode="auto">
            <a:xfrm flipV="1">
              <a:off x="7826195" y="5387649"/>
              <a:ext cx="2049870" cy="413884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39B6B11-D802-5A40-84E4-8790FD4C64EE}"/>
                </a:ext>
              </a:extLst>
            </p:cNvPr>
            <p:cNvSpPr/>
            <p:nvPr/>
          </p:nvSpPr>
          <p:spPr bwMode="auto">
            <a:xfrm>
              <a:off x="6106104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i="0" u="none" strike="noStrike" normalizeH="0" baseline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ighlight>
                  <a:srgbClr val="0000FF"/>
                </a:highlight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3E42659-C0BE-9B4D-A22E-3B21A3E183C1}"/>
                </a:ext>
              </a:extLst>
            </p:cNvPr>
            <p:cNvSpPr/>
            <p:nvPr/>
          </p:nvSpPr>
          <p:spPr bwMode="auto">
            <a:xfrm>
              <a:off x="6703199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5D623FC-B3EC-E54A-88FD-43140A80B326}"/>
                </a:ext>
              </a:extLst>
            </p:cNvPr>
            <p:cNvSpPr/>
            <p:nvPr/>
          </p:nvSpPr>
          <p:spPr bwMode="auto">
            <a:xfrm>
              <a:off x="7620454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2FEC1328-FFBA-D644-BBCE-BB54E9372E9D}"/>
                </a:ext>
              </a:extLst>
            </p:cNvPr>
            <p:cNvSpPr/>
            <p:nvPr/>
          </p:nvSpPr>
          <p:spPr bwMode="auto">
            <a:xfrm>
              <a:off x="6112561" y="5038557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EA5CF1A-2C9C-C542-8D75-CBB9C20CB080}"/>
                </a:ext>
              </a:extLst>
            </p:cNvPr>
            <p:cNvSpPr/>
            <p:nvPr/>
          </p:nvSpPr>
          <p:spPr bwMode="auto">
            <a:xfrm>
              <a:off x="6708022" y="5038557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C5B0816-7946-4347-93F9-EFCC9DD5A572}"/>
                </a:ext>
              </a:extLst>
            </p:cNvPr>
            <p:cNvSpPr/>
            <p:nvPr/>
          </p:nvSpPr>
          <p:spPr bwMode="auto">
            <a:xfrm>
              <a:off x="7620454" y="5038557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E75ACF-9B3A-0E4A-B7FA-7E0875F3C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0604" y="3836795"/>
              <a:ext cx="993258" cy="33108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CE8ABDF-2481-6944-8E63-A3969A00E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6497" y="5635990"/>
              <a:ext cx="993258" cy="331086"/>
            </a:xfrm>
            <a:prstGeom prst="rect">
              <a:avLst/>
            </a:prstGeom>
          </p:spPr>
        </p:pic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A36827B2-14EE-574C-A8ED-16B61BA7211B}"/>
                </a:ext>
              </a:extLst>
            </p:cNvPr>
            <p:cNvCxnSpPr>
              <a:endCxn id="13" idx="2"/>
            </p:cNvCxnSpPr>
            <p:nvPr/>
          </p:nvCxnSpPr>
          <p:spPr bwMode="auto">
            <a:xfrm rot="5400000" flipH="1" flipV="1">
              <a:off x="8132767" y="3205013"/>
              <a:ext cx="894159" cy="700493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Left Brace 37">
              <a:extLst>
                <a:ext uri="{FF2B5EF4-FFF2-40B4-BE49-F238E27FC236}">
                  <a16:creationId xmlns:a16="http://schemas.microsoft.com/office/drawing/2014/main" id="{EE11A468-19F6-2F42-A1E1-15B4C50C5780}"/>
                </a:ext>
              </a:extLst>
            </p:cNvPr>
            <p:cNvSpPr/>
            <p:nvPr/>
          </p:nvSpPr>
          <p:spPr bwMode="auto">
            <a:xfrm rot="5400000">
              <a:off x="3807182" y="1940195"/>
              <a:ext cx="299226" cy="2316165"/>
            </a:xfrm>
            <a:prstGeom prst="leftBrace">
              <a:avLst>
                <a:gd name="adj1" fmla="val 124045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9C4878A-7D99-5F43-85A3-FEDD9D98CD4A}"/>
                </a:ext>
              </a:extLst>
            </p:cNvPr>
            <p:cNvSpPr txBox="1"/>
            <p:nvPr/>
          </p:nvSpPr>
          <p:spPr>
            <a:xfrm>
              <a:off x="2929984" y="2490420"/>
              <a:ext cx="19241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+mn-lt"/>
                </a:rPr>
                <a:t>tied</a:t>
              </a:r>
              <a:r>
                <a:rPr lang="zh-CN" altLang="en-US" sz="2000" dirty="0">
                  <a:latin typeface="+mn-lt"/>
                </a:rPr>
                <a:t> </a:t>
              </a:r>
              <a:r>
                <a:rPr lang="en-US" altLang="zh-CN" sz="2000" dirty="0">
                  <a:latin typeface="+mn-lt"/>
                </a:rPr>
                <a:t>layers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C67CEDD9-DD45-204C-93EB-41B22DB61072}"/>
                </a:ext>
              </a:extLst>
            </p:cNvPr>
            <p:cNvSpPr/>
            <p:nvPr/>
          </p:nvSpPr>
          <p:spPr bwMode="auto">
            <a:xfrm rot="5400000">
              <a:off x="6853834" y="2245553"/>
              <a:ext cx="228754" cy="1711302"/>
            </a:xfrm>
            <a:prstGeom prst="leftBrace">
              <a:avLst>
                <a:gd name="adj1" fmla="val 124045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7BA2DB6-C39E-DB4C-8E54-F4BE653484D5}"/>
                </a:ext>
              </a:extLst>
            </p:cNvPr>
            <p:cNvSpPr txBox="1"/>
            <p:nvPr/>
          </p:nvSpPr>
          <p:spPr>
            <a:xfrm>
              <a:off x="5729532" y="2501902"/>
              <a:ext cx="22671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+mn-lt"/>
                </a:rPr>
                <a:t>adaptation</a:t>
              </a:r>
              <a:r>
                <a:rPr lang="zh-CN" altLang="en-US" sz="2000" dirty="0">
                  <a:latin typeface="+mn-lt"/>
                </a:rPr>
                <a:t> </a:t>
              </a:r>
              <a:r>
                <a:rPr lang="en-US" altLang="zh-CN" sz="2000" dirty="0">
                  <a:latin typeface="+mn-lt"/>
                </a:rPr>
                <a:t>layers</a:t>
              </a:r>
              <a:endParaRPr lang="en-US" sz="2000" dirty="0">
                <a:latin typeface="+mn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303216A-A623-594D-896A-25BFE8C678C1}"/>
                  </a:ext>
                </a:extLst>
              </p:cNvPr>
              <p:cNvSpPr txBox="1"/>
              <p:nvPr/>
            </p:nvSpPr>
            <p:spPr>
              <a:xfrm>
                <a:off x="4192612" y="1942303"/>
                <a:ext cx="35813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altLang="zh-CN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source</m:t>
                          </m:r>
                        </m:sub>
                      </m:sSub>
                      <m:r>
                        <a:rPr lang="en-US" altLang="zh-CN" sz="2800" b="0" i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distance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303216A-A623-594D-896A-25BFE8C67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612" y="1942303"/>
                <a:ext cx="3581365" cy="430887"/>
              </a:xfrm>
              <a:prstGeom prst="rect">
                <a:avLst/>
              </a:prstGeom>
              <a:blipFill>
                <a:blip r:embed="rId3"/>
                <a:stretch>
                  <a:fillRect l="-1767" r="-35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0305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3BEE-34F2-454C-8648-4F9454514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60" y="67945"/>
            <a:ext cx="10515600" cy="1325563"/>
          </a:xfrm>
        </p:spPr>
        <p:txBody>
          <a:bodyPr/>
          <a:lstStyle/>
          <a:p>
            <a:r>
              <a:rPr lang="en-US" altLang="zh-CN" b="1" dirty="0"/>
              <a:t>Unsupervised</a:t>
            </a:r>
            <a:r>
              <a:rPr lang="zh-CN" altLang="en-US" b="1" dirty="0"/>
              <a:t> </a:t>
            </a:r>
            <a:r>
              <a:rPr lang="en-US" altLang="zh-CN" b="1" dirty="0"/>
              <a:t>Deep</a:t>
            </a:r>
            <a:r>
              <a:rPr lang="zh-CN" altLang="en-US" b="1" dirty="0"/>
              <a:t> </a:t>
            </a:r>
            <a:r>
              <a:rPr lang="en-US" altLang="zh-CN" b="1" dirty="0"/>
              <a:t>Transfer</a:t>
            </a:r>
            <a:r>
              <a:rPr lang="zh-CN" altLang="en-US" b="1" dirty="0"/>
              <a:t> </a:t>
            </a:r>
            <a:r>
              <a:rPr lang="en-US" altLang="zh-CN" b="1" dirty="0"/>
              <a:t>Learning</a:t>
            </a:r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7E9E5C-C7C2-7242-A55C-635AAAAFE968}"/>
              </a:ext>
            </a:extLst>
          </p:cNvPr>
          <p:cNvGrpSpPr/>
          <p:nvPr/>
        </p:nvGrpSpPr>
        <p:grpSpPr>
          <a:xfrm>
            <a:off x="1070335" y="3110719"/>
            <a:ext cx="10051329" cy="3201181"/>
            <a:chOff x="1302471" y="2490420"/>
            <a:chExt cx="10051329" cy="407409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A41A8E3-C75B-2942-B8CA-F0C0810A652B}"/>
                </a:ext>
              </a:extLst>
            </p:cNvPr>
            <p:cNvSpPr/>
            <p:nvPr/>
          </p:nvSpPr>
          <p:spPr bwMode="auto">
            <a:xfrm>
              <a:off x="2815041" y="5038558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9CF588B-B95A-434B-9C0D-4E7C799DAFD3}"/>
                </a:ext>
              </a:extLst>
            </p:cNvPr>
            <p:cNvSpPr/>
            <p:nvPr/>
          </p:nvSpPr>
          <p:spPr bwMode="auto">
            <a:xfrm>
              <a:off x="2815041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EB39E61-8D94-3847-867B-DBABB3EB527E}"/>
                </a:ext>
              </a:extLst>
            </p:cNvPr>
            <p:cNvSpPr/>
            <p:nvPr/>
          </p:nvSpPr>
          <p:spPr bwMode="auto">
            <a:xfrm>
              <a:off x="3418425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374A39F-8E2F-8F45-8BE8-E5592899650E}"/>
                </a:ext>
              </a:extLst>
            </p:cNvPr>
            <p:cNvSpPr/>
            <p:nvPr/>
          </p:nvSpPr>
          <p:spPr bwMode="auto">
            <a:xfrm>
              <a:off x="4021809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C89668F-65F7-2149-A5C8-7974AB9915D7}"/>
                </a:ext>
              </a:extLst>
            </p:cNvPr>
            <p:cNvSpPr/>
            <p:nvPr/>
          </p:nvSpPr>
          <p:spPr bwMode="auto">
            <a:xfrm>
              <a:off x="4934035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79B814F-5075-724D-B26C-472FD23E28DF}"/>
                </a:ext>
              </a:extLst>
            </p:cNvPr>
            <p:cNvSpPr/>
            <p:nvPr/>
          </p:nvSpPr>
          <p:spPr bwMode="auto">
            <a:xfrm>
              <a:off x="3418424" y="5038558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5B0F282-ABFB-E044-9DE2-3D5EA2FB886C}"/>
                </a:ext>
              </a:extLst>
            </p:cNvPr>
            <p:cNvSpPr/>
            <p:nvPr/>
          </p:nvSpPr>
          <p:spPr bwMode="auto">
            <a:xfrm>
              <a:off x="4021808" y="5038558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5DC07FD-1F07-124A-81E6-8835E9044098}"/>
                </a:ext>
              </a:extLst>
            </p:cNvPr>
            <p:cNvSpPr/>
            <p:nvPr/>
          </p:nvSpPr>
          <p:spPr bwMode="auto">
            <a:xfrm>
              <a:off x="4934034" y="5038558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7BCA7C3-FB73-8245-B974-EC25F6E552B2}"/>
                </a:ext>
              </a:extLst>
            </p:cNvPr>
            <p:cNvSpPr/>
            <p:nvPr/>
          </p:nvSpPr>
          <p:spPr bwMode="auto">
            <a:xfrm>
              <a:off x="8930093" y="2616473"/>
              <a:ext cx="1891941" cy="983412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effectLst/>
                  <a:latin typeface="+mn-lt"/>
                  <a:ea typeface="宋体" panose="02010600030101010101" pitchFamily="2" charset="-122"/>
                </a:rPr>
                <a:t>source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effectLst/>
                  <a:latin typeface="+mn-lt"/>
                  <a:ea typeface="宋体" panose="02010600030101010101" pitchFamily="2" charset="-122"/>
                </a:rPr>
                <a:t> </a:t>
              </a: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effectLst/>
                  <a:latin typeface="+mn-lt"/>
                  <a:ea typeface="宋体" panose="02010600030101010101" pitchFamily="2" charset="-122"/>
                </a:rPr>
                <a:t>classifier</a:t>
              </a:r>
              <a:endParaRPr kumimoji="0" lang="en-US" sz="2000" b="0" i="0" u="none" strike="noStrike" cap="none" normalizeH="0" baseline="0" dirty="0">
                <a:ln>
                  <a:noFill/>
                </a:ln>
                <a:effectLst/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6E02D0-1DF1-014B-BD0B-CAB4E0A9E396}"/>
                </a:ext>
              </a:extLst>
            </p:cNvPr>
            <p:cNvSpPr/>
            <p:nvPr/>
          </p:nvSpPr>
          <p:spPr bwMode="auto">
            <a:xfrm>
              <a:off x="8398329" y="4469551"/>
              <a:ext cx="2955471" cy="918098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domain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 </a:t>
              </a: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distance</a:t>
              </a:r>
              <a:r>
                <a: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 </a:t>
              </a: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rPr>
                <a:t>minimization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AC938B-97CE-2B4F-9F5A-53326142D518}"/>
                </a:ext>
              </a:extLst>
            </p:cNvPr>
            <p:cNvSpPr txBox="1"/>
            <p:nvPr/>
          </p:nvSpPr>
          <p:spPr>
            <a:xfrm>
              <a:off x="1302471" y="3648395"/>
              <a:ext cx="1159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+mn-lt"/>
                </a:rPr>
                <a:t>source</a:t>
              </a:r>
              <a:r>
                <a:rPr lang="zh-CN" altLang="en-US" sz="2000" dirty="0">
                  <a:latin typeface="+mn-lt"/>
                </a:rPr>
                <a:t> </a:t>
              </a:r>
              <a:r>
                <a:rPr lang="en-US" altLang="zh-CN" sz="2000" dirty="0">
                  <a:latin typeface="+mn-lt"/>
                </a:rPr>
                <a:t>input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65EBE0-91A9-5B4A-AFE7-789FB35886F0}"/>
                </a:ext>
              </a:extLst>
            </p:cNvPr>
            <p:cNvSpPr txBox="1"/>
            <p:nvPr/>
          </p:nvSpPr>
          <p:spPr>
            <a:xfrm>
              <a:off x="1302471" y="5447591"/>
              <a:ext cx="1159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+mn-lt"/>
                </a:rPr>
                <a:t>target</a:t>
              </a:r>
              <a:r>
                <a:rPr lang="zh-CN" altLang="en-US" sz="2000" dirty="0">
                  <a:latin typeface="+mn-lt"/>
                </a:rPr>
                <a:t> </a:t>
              </a:r>
              <a:r>
                <a:rPr lang="en-US" altLang="zh-CN" sz="2000" dirty="0">
                  <a:latin typeface="+mn-lt"/>
                </a:rPr>
                <a:t>input</a:t>
              </a:r>
              <a:endParaRPr lang="en-US" sz="2000" dirty="0">
                <a:latin typeface="+mn-lt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BCE5BAF-1E63-D44D-8A33-0A036F68BD74}"/>
                </a:ext>
              </a:extLst>
            </p:cNvPr>
            <p:cNvCxnSpPr>
              <a:stCxn id="15" idx="3"/>
            </p:cNvCxnSpPr>
            <p:nvPr/>
          </p:nvCxnSpPr>
          <p:spPr bwMode="auto">
            <a:xfrm>
              <a:off x="2461799" y="4002338"/>
              <a:ext cx="35324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00BF548-493B-1F4A-B261-826F4D374443}"/>
                </a:ext>
              </a:extLst>
            </p:cNvPr>
            <p:cNvCxnSpPr>
              <a:stCxn id="6" idx="3"/>
              <a:endCxn id="7" idx="1"/>
            </p:cNvCxnSpPr>
            <p:nvPr/>
          </p:nvCxnSpPr>
          <p:spPr bwMode="auto">
            <a:xfrm>
              <a:off x="3020782" y="4002338"/>
              <a:ext cx="39764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5357930-7D08-4641-860F-805B550FFE8F}"/>
                </a:ext>
              </a:extLst>
            </p:cNvPr>
            <p:cNvCxnSpPr>
              <a:endCxn id="8" idx="1"/>
            </p:cNvCxnSpPr>
            <p:nvPr/>
          </p:nvCxnSpPr>
          <p:spPr bwMode="auto">
            <a:xfrm flipV="1">
              <a:off x="3624165" y="4002338"/>
              <a:ext cx="397644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80EFC9-FC7D-7546-9B48-862E5BFF2B7F}"/>
                </a:ext>
              </a:extLst>
            </p:cNvPr>
            <p:cNvCxnSpPr>
              <a:stCxn id="9" idx="3"/>
              <a:endCxn id="29" idx="1"/>
            </p:cNvCxnSpPr>
            <p:nvPr/>
          </p:nvCxnSpPr>
          <p:spPr bwMode="auto">
            <a:xfrm>
              <a:off x="5139776" y="4002338"/>
              <a:ext cx="96632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8E88A38-7B99-ED42-A39A-8F2AC0B229AA}"/>
                </a:ext>
              </a:extLst>
            </p:cNvPr>
            <p:cNvCxnSpPr>
              <a:stCxn id="16" idx="3"/>
              <a:endCxn id="5" idx="1"/>
            </p:cNvCxnSpPr>
            <p:nvPr/>
          </p:nvCxnSpPr>
          <p:spPr bwMode="auto">
            <a:xfrm>
              <a:off x="2461799" y="5801534"/>
              <a:ext cx="35324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6B80146-A30B-FF4D-A6D3-9848F35EE02B}"/>
                </a:ext>
              </a:extLst>
            </p:cNvPr>
            <p:cNvCxnSpPr>
              <a:stCxn id="5" idx="3"/>
              <a:endCxn id="10" idx="1"/>
            </p:cNvCxnSpPr>
            <p:nvPr/>
          </p:nvCxnSpPr>
          <p:spPr bwMode="auto">
            <a:xfrm>
              <a:off x="3020782" y="5801534"/>
              <a:ext cx="39764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E666AF6-C495-8F4A-96DF-9609A7F89BEA}"/>
                </a:ext>
              </a:extLst>
            </p:cNvPr>
            <p:cNvCxnSpPr>
              <a:stCxn id="10" idx="3"/>
              <a:endCxn id="11" idx="1"/>
            </p:cNvCxnSpPr>
            <p:nvPr/>
          </p:nvCxnSpPr>
          <p:spPr bwMode="auto">
            <a:xfrm>
              <a:off x="3624165" y="5801534"/>
              <a:ext cx="39764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EBC318B-9458-F844-9242-38900316C162}"/>
                </a:ext>
              </a:extLst>
            </p:cNvPr>
            <p:cNvCxnSpPr>
              <a:stCxn id="12" idx="3"/>
            </p:cNvCxnSpPr>
            <p:nvPr/>
          </p:nvCxnSpPr>
          <p:spPr bwMode="auto">
            <a:xfrm>
              <a:off x="5139775" y="5801534"/>
              <a:ext cx="96710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D3DBC4E-D3DC-274F-91FE-161627E7C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81980" y="3836795"/>
              <a:ext cx="993258" cy="33108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29D1730-26F8-ED46-99AB-C6AD8F03D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87873" y="5635990"/>
              <a:ext cx="993258" cy="331086"/>
            </a:xfrm>
            <a:prstGeom prst="rect">
              <a:avLst/>
            </a:prstGeom>
          </p:spPr>
        </p:pic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E621E554-E5DF-3D4F-86B3-12C83199761B}"/>
                </a:ext>
              </a:extLst>
            </p:cNvPr>
            <p:cNvCxnSpPr>
              <a:stCxn id="31" idx="3"/>
              <a:endCxn id="14" idx="0"/>
            </p:cNvCxnSpPr>
            <p:nvPr/>
          </p:nvCxnSpPr>
          <p:spPr bwMode="auto">
            <a:xfrm>
              <a:off x="7826195" y="4002338"/>
              <a:ext cx="2049870" cy="467213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D43C1900-CEDE-9C43-A2E9-BF337373B574}"/>
                </a:ext>
              </a:extLst>
            </p:cNvPr>
            <p:cNvCxnSpPr>
              <a:stCxn id="34" idx="3"/>
              <a:endCxn id="14" idx="4"/>
            </p:cNvCxnSpPr>
            <p:nvPr/>
          </p:nvCxnSpPr>
          <p:spPr bwMode="auto">
            <a:xfrm flipV="1">
              <a:off x="7826195" y="5387649"/>
              <a:ext cx="2049870" cy="413884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39B6B11-D802-5A40-84E4-8790FD4C64EE}"/>
                </a:ext>
              </a:extLst>
            </p:cNvPr>
            <p:cNvSpPr/>
            <p:nvPr/>
          </p:nvSpPr>
          <p:spPr bwMode="auto">
            <a:xfrm>
              <a:off x="6106104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i="0" u="none" strike="noStrike" normalizeH="0" baseline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ighlight>
                  <a:srgbClr val="0000FF"/>
                </a:highlight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3E42659-C0BE-9B4D-A22E-3B21A3E183C1}"/>
                </a:ext>
              </a:extLst>
            </p:cNvPr>
            <p:cNvSpPr/>
            <p:nvPr/>
          </p:nvSpPr>
          <p:spPr bwMode="auto">
            <a:xfrm>
              <a:off x="6703199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5D623FC-B3EC-E54A-88FD-43140A80B326}"/>
                </a:ext>
              </a:extLst>
            </p:cNvPr>
            <p:cNvSpPr/>
            <p:nvPr/>
          </p:nvSpPr>
          <p:spPr bwMode="auto">
            <a:xfrm>
              <a:off x="7620454" y="3239362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2FEC1328-FFBA-D644-BBCE-BB54E9372E9D}"/>
                </a:ext>
              </a:extLst>
            </p:cNvPr>
            <p:cNvSpPr/>
            <p:nvPr/>
          </p:nvSpPr>
          <p:spPr bwMode="auto">
            <a:xfrm>
              <a:off x="6112561" y="5038557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EA5CF1A-2C9C-C542-8D75-CBB9C20CB080}"/>
                </a:ext>
              </a:extLst>
            </p:cNvPr>
            <p:cNvSpPr/>
            <p:nvPr/>
          </p:nvSpPr>
          <p:spPr bwMode="auto">
            <a:xfrm>
              <a:off x="6708022" y="5038557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C5B0816-7946-4347-93F9-EFCC9DD5A572}"/>
                </a:ext>
              </a:extLst>
            </p:cNvPr>
            <p:cNvSpPr/>
            <p:nvPr/>
          </p:nvSpPr>
          <p:spPr bwMode="auto">
            <a:xfrm>
              <a:off x="7620454" y="5038557"/>
              <a:ext cx="205741" cy="152595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E75ACF-9B3A-0E4A-B7FA-7E0875F3C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0604" y="3836795"/>
              <a:ext cx="993258" cy="33108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CE8ABDF-2481-6944-8E63-A3969A00E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6497" y="5635990"/>
              <a:ext cx="993258" cy="331086"/>
            </a:xfrm>
            <a:prstGeom prst="rect">
              <a:avLst/>
            </a:prstGeom>
          </p:spPr>
        </p:pic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A36827B2-14EE-574C-A8ED-16B61BA7211B}"/>
                </a:ext>
              </a:extLst>
            </p:cNvPr>
            <p:cNvCxnSpPr>
              <a:endCxn id="13" idx="2"/>
            </p:cNvCxnSpPr>
            <p:nvPr/>
          </p:nvCxnSpPr>
          <p:spPr bwMode="auto">
            <a:xfrm rot="5400000" flipH="1" flipV="1">
              <a:off x="8132767" y="3205013"/>
              <a:ext cx="894159" cy="700493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Left Brace 37">
              <a:extLst>
                <a:ext uri="{FF2B5EF4-FFF2-40B4-BE49-F238E27FC236}">
                  <a16:creationId xmlns:a16="http://schemas.microsoft.com/office/drawing/2014/main" id="{EE11A468-19F6-2F42-A1E1-15B4C50C5780}"/>
                </a:ext>
              </a:extLst>
            </p:cNvPr>
            <p:cNvSpPr/>
            <p:nvPr/>
          </p:nvSpPr>
          <p:spPr bwMode="auto">
            <a:xfrm rot="5400000">
              <a:off x="3807182" y="1940195"/>
              <a:ext cx="299226" cy="2316165"/>
            </a:xfrm>
            <a:prstGeom prst="leftBrace">
              <a:avLst>
                <a:gd name="adj1" fmla="val 124045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9C4878A-7D99-5F43-85A3-FEDD9D98CD4A}"/>
                </a:ext>
              </a:extLst>
            </p:cNvPr>
            <p:cNvSpPr txBox="1"/>
            <p:nvPr/>
          </p:nvSpPr>
          <p:spPr>
            <a:xfrm>
              <a:off x="2929984" y="2490420"/>
              <a:ext cx="19241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+mn-lt"/>
                </a:rPr>
                <a:t>tied</a:t>
              </a:r>
              <a:r>
                <a:rPr lang="zh-CN" altLang="en-US" sz="2000" dirty="0">
                  <a:latin typeface="+mn-lt"/>
                </a:rPr>
                <a:t> </a:t>
              </a:r>
              <a:r>
                <a:rPr lang="en-US" altLang="zh-CN" sz="2000" dirty="0">
                  <a:latin typeface="+mn-lt"/>
                </a:rPr>
                <a:t>layers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C67CEDD9-DD45-204C-93EB-41B22DB61072}"/>
                </a:ext>
              </a:extLst>
            </p:cNvPr>
            <p:cNvSpPr/>
            <p:nvPr/>
          </p:nvSpPr>
          <p:spPr bwMode="auto">
            <a:xfrm rot="5400000">
              <a:off x="6853834" y="2245553"/>
              <a:ext cx="228754" cy="1711302"/>
            </a:xfrm>
            <a:prstGeom prst="leftBrace">
              <a:avLst>
                <a:gd name="adj1" fmla="val 124045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7BA2DB6-C39E-DB4C-8E54-F4BE653484D5}"/>
                </a:ext>
              </a:extLst>
            </p:cNvPr>
            <p:cNvSpPr txBox="1"/>
            <p:nvPr/>
          </p:nvSpPr>
          <p:spPr>
            <a:xfrm>
              <a:off x="5729532" y="2501902"/>
              <a:ext cx="22671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+mn-lt"/>
                </a:rPr>
                <a:t>adaptation</a:t>
              </a:r>
              <a:r>
                <a:rPr lang="zh-CN" altLang="en-US" sz="2000" dirty="0">
                  <a:latin typeface="+mn-lt"/>
                </a:rPr>
                <a:t> </a:t>
              </a:r>
              <a:r>
                <a:rPr lang="en-US" altLang="zh-CN" sz="2000" dirty="0">
                  <a:latin typeface="+mn-lt"/>
                </a:rPr>
                <a:t>layers</a:t>
              </a:r>
              <a:endParaRPr lang="en-US" sz="2000" dirty="0">
                <a:latin typeface="+mn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303216A-A623-594D-896A-25BFE8C678C1}"/>
                  </a:ext>
                </a:extLst>
              </p:cNvPr>
              <p:cNvSpPr txBox="1"/>
              <p:nvPr/>
            </p:nvSpPr>
            <p:spPr>
              <a:xfrm>
                <a:off x="4192612" y="1942303"/>
                <a:ext cx="35813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altLang="zh-CN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source</m:t>
                          </m:r>
                        </m:sub>
                      </m:sSub>
                      <m:r>
                        <a:rPr lang="en-US" altLang="zh-CN" sz="2800" b="0" i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distance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303216A-A623-594D-896A-25BFE8C67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612" y="1942303"/>
                <a:ext cx="3581365" cy="430887"/>
              </a:xfrm>
              <a:prstGeom prst="rect">
                <a:avLst/>
              </a:prstGeom>
              <a:blipFill>
                <a:blip r:embed="rId3"/>
                <a:stretch>
                  <a:fillRect l="-1767" r="-35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5C29956-D824-C349-AA95-83B0A0A8A51C}"/>
              </a:ext>
            </a:extLst>
          </p:cNvPr>
          <p:cNvSpPr/>
          <p:nvPr/>
        </p:nvSpPr>
        <p:spPr>
          <a:xfrm>
            <a:off x="6380480" y="1838960"/>
            <a:ext cx="1393497" cy="731520"/>
          </a:xfrm>
          <a:prstGeom prst="roundRect">
            <a:avLst/>
          </a:prstGeom>
          <a:noFill/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37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29F88-2BD0-4D4E-AFC3-32621ACEA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624"/>
            <a:ext cx="10515600" cy="4684339"/>
          </a:xfrm>
        </p:spPr>
        <p:txBody>
          <a:bodyPr/>
          <a:lstStyle/>
          <a:p>
            <a:r>
              <a:rPr lang="en-US" dirty="0"/>
              <a:t>MMD: maximum mean discrepancy</a:t>
            </a:r>
          </a:p>
          <a:p>
            <a:pPr lvl="1"/>
            <a:r>
              <a:rPr lang="en-US" dirty="0"/>
              <a:t>The distance of distributions is defined as MMD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905C11-ABC3-A84D-B0AC-31C624307FCC}"/>
              </a:ext>
            </a:extLst>
          </p:cNvPr>
          <p:cNvSpPr txBox="1">
            <a:spLocks/>
          </p:cNvSpPr>
          <p:nvPr/>
        </p:nvSpPr>
        <p:spPr>
          <a:xfrm>
            <a:off x="537410" y="306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0000"/>
                </a:solidFill>
              </a:rPr>
              <a:t>Discrepancy-based method</a:t>
            </a:r>
            <a:endParaRPr lang="en-US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3BE857-14E6-F64E-AF69-171A4B1F1C10}"/>
              </a:ext>
            </a:extLst>
          </p:cNvPr>
          <p:cNvGrpSpPr/>
          <p:nvPr/>
        </p:nvGrpSpPr>
        <p:grpSpPr>
          <a:xfrm>
            <a:off x="1659281" y="2487706"/>
            <a:ext cx="9393729" cy="4180563"/>
            <a:chOff x="2399342" y="2845435"/>
            <a:chExt cx="7569128" cy="3217716"/>
          </a:xfrm>
        </p:grpSpPr>
        <p:pic>
          <p:nvPicPr>
            <p:cNvPr id="6" name="Google Shape;1307;p131">
              <a:extLst>
                <a:ext uri="{FF2B5EF4-FFF2-40B4-BE49-F238E27FC236}">
                  <a16:creationId xmlns:a16="http://schemas.microsoft.com/office/drawing/2014/main" id="{5E611088-1E09-B843-959B-3FFD8DD4F9DE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837717" y="2845435"/>
              <a:ext cx="5229651" cy="2293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308;p131">
              <a:extLst>
                <a:ext uri="{FF2B5EF4-FFF2-40B4-BE49-F238E27FC236}">
                  <a16:creationId xmlns:a16="http://schemas.microsoft.com/office/drawing/2014/main" id="{A1C1B293-7D56-3447-8B34-908F2C9EAC3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68792" y="3167389"/>
              <a:ext cx="806075" cy="264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309;p131">
              <a:extLst>
                <a:ext uri="{FF2B5EF4-FFF2-40B4-BE49-F238E27FC236}">
                  <a16:creationId xmlns:a16="http://schemas.microsoft.com/office/drawing/2014/main" id="{CB95DBDD-D624-B647-9B4C-AC11D229756A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74192" y="3561306"/>
              <a:ext cx="806075" cy="2448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310;p131">
              <a:extLst>
                <a:ext uri="{FF2B5EF4-FFF2-40B4-BE49-F238E27FC236}">
                  <a16:creationId xmlns:a16="http://schemas.microsoft.com/office/drawing/2014/main" id="{AA64D5EE-381B-8440-AB89-1A8E9E0CEDD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55392" y="3181060"/>
              <a:ext cx="1180925" cy="275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311;p131">
              <a:extLst>
                <a:ext uri="{FF2B5EF4-FFF2-40B4-BE49-F238E27FC236}">
                  <a16:creationId xmlns:a16="http://schemas.microsoft.com/office/drawing/2014/main" id="{3F792951-6AB2-DE42-859B-F5A54F0CF4D7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99342" y="3577739"/>
              <a:ext cx="1180925" cy="211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313;p131">
              <a:extLst>
                <a:ext uri="{FF2B5EF4-FFF2-40B4-BE49-F238E27FC236}">
                  <a16:creationId xmlns:a16="http://schemas.microsoft.com/office/drawing/2014/main" id="{D1176E61-49A1-D845-8112-FD1FB37A7F38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340194" y="5365376"/>
              <a:ext cx="2628276" cy="697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Google Shape;1312;p131">
            <a:extLst>
              <a:ext uri="{FF2B5EF4-FFF2-40B4-BE49-F238E27FC236}">
                <a16:creationId xmlns:a16="http://schemas.microsoft.com/office/drawing/2014/main" id="{BD198077-649D-B74F-8C67-995BB2886C4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5809" y="5527088"/>
            <a:ext cx="6410263" cy="1183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13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F01B-4B70-8F49-9537-692DC2DD7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1" y="18255"/>
            <a:ext cx="10515600" cy="1325563"/>
          </a:xfrm>
        </p:spPr>
        <p:txBody>
          <a:bodyPr/>
          <a:lstStyle/>
          <a:p>
            <a:r>
              <a:rPr lang="en-US" b="1" dirty="0"/>
              <a:t>Deep Learning is Everywhere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C86FBF-CE1E-6D46-A187-2D842DD63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3705"/>
            <a:ext cx="3195119" cy="3267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17BA70-B598-B047-9F16-1FDF46A43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381" y="1245881"/>
            <a:ext cx="4606357" cy="2826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298C78-2693-9642-88B7-BB485F22A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726" y="3851980"/>
            <a:ext cx="4991100" cy="289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22991-7124-C24A-87E4-CF27C0C75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389" y="4940689"/>
            <a:ext cx="1939089" cy="71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2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1276-2E8A-F843-98CA-46B44737A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0" y="30609"/>
            <a:ext cx="10515600" cy="1325563"/>
          </a:xfrm>
        </p:spPr>
        <p:txBody>
          <a:bodyPr/>
          <a:lstStyle/>
          <a:p>
            <a:r>
              <a:rPr lang="en-US" b="1" dirty="0"/>
              <a:t>Deep Adaptation Network</a:t>
            </a:r>
          </a:p>
        </p:txBody>
      </p:sp>
      <p:pic>
        <p:nvPicPr>
          <p:cNvPr id="4" name="Google Shape;1323;p132">
            <a:extLst>
              <a:ext uri="{FF2B5EF4-FFF2-40B4-BE49-F238E27FC236}">
                <a16:creationId xmlns:a16="http://schemas.microsoft.com/office/drawing/2014/main" id="{F061EBA4-B79E-C544-B669-7F4FC9A9D24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82235" y="1040983"/>
            <a:ext cx="8026511" cy="227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24;p132">
            <a:extLst>
              <a:ext uri="{FF2B5EF4-FFF2-40B4-BE49-F238E27FC236}">
                <a16:creationId xmlns:a16="http://schemas.microsoft.com/office/drawing/2014/main" id="{E0018CC5-67BA-1F49-A0E2-F34FFBBDEE3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110" y="3481304"/>
            <a:ext cx="6400763" cy="29676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21;p132">
            <a:extLst>
              <a:ext uri="{FF2B5EF4-FFF2-40B4-BE49-F238E27FC236}">
                <a16:creationId xmlns:a16="http://schemas.microsoft.com/office/drawing/2014/main" id="{66F2CB57-135E-6149-8320-FB049AB3B81D}"/>
              </a:ext>
            </a:extLst>
          </p:cNvPr>
          <p:cNvSpPr txBox="1"/>
          <p:nvPr/>
        </p:nvSpPr>
        <p:spPr>
          <a:xfrm>
            <a:off x="3922295" y="6412831"/>
            <a:ext cx="9269129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[Long et al. </a:t>
            </a:r>
            <a:r>
              <a:rPr lang="en-US" dirty="0"/>
              <a:t>Learning Transferable Features with Deep Adaptation Networks</a:t>
            </a:r>
            <a:r>
              <a:rPr lang="zh-CN" altLang="en-US" dirty="0"/>
              <a:t> </a:t>
            </a:r>
            <a:r>
              <a:rPr lang="en" dirty="0"/>
              <a:t>ICML’15]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865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82E4-5C5B-D54B-A17F-C430C9FD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Hard Adaptive Feature Norm (HAFN)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342887-FEA8-AB47-9999-A8E7F18AF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0939" y="1343818"/>
            <a:ext cx="8572500" cy="400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F1244-F995-DB4E-957C-534560564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567" y="5514182"/>
            <a:ext cx="35560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C1683-8A7D-CB4A-837B-242501E81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212" y="5455669"/>
            <a:ext cx="5875606" cy="657017"/>
          </a:xfrm>
          <a:prstGeom prst="rect">
            <a:avLst/>
          </a:prstGeom>
        </p:spPr>
      </p:pic>
      <p:sp>
        <p:nvSpPr>
          <p:cNvPr id="7" name="Google Shape;1321;p132">
            <a:extLst>
              <a:ext uri="{FF2B5EF4-FFF2-40B4-BE49-F238E27FC236}">
                <a16:creationId xmlns:a16="http://schemas.microsoft.com/office/drawing/2014/main" id="{1D8F4924-0132-694C-A3CC-55115B99FE40}"/>
              </a:ext>
            </a:extLst>
          </p:cNvPr>
          <p:cNvSpPr txBox="1"/>
          <p:nvPr/>
        </p:nvSpPr>
        <p:spPr>
          <a:xfrm>
            <a:off x="1540042" y="6433597"/>
            <a:ext cx="12060455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1600" dirty="0"/>
              <a:t>[Xu et al. </a:t>
            </a:r>
            <a:r>
              <a:rPr lang="en-US" sz="1600" i="1" dirty="0"/>
              <a:t>Larger Norm More Transferable: An Adaptive Feature Norm Approach for Unsupervised Domain Adaptation</a:t>
            </a:r>
            <a:r>
              <a:rPr lang="en" sz="1600" dirty="0"/>
              <a:t> ICCV’19]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640616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8B6A3-E5FF-034D-A34A-E84B5D5D9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Hard Adaptive Feature Norm</a:t>
            </a:r>
            <a:r>
              <a:rPr lang="zh-CN" altLang="en-US" b="1" dirty="0"/>
              <a:t> </a:t>
            </a:r>
            <a:r>
              <a:rPr lang="en-US" b="1" dirty="0"/>
              <a:t>(HAFN)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97971-AE37-BF4B-B0F5-6CD6A1494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18" y="1950537"/>
            <a:ext cx="3556000" cy="44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E01357-90E3-DD48-8FA2-20C62165E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08" y="3048889"/>
            <a:ext cx="7740620" cy="86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515254-B0ED-9140-9513-CEF9A506F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08" y="4392723"/>
            <a:ext cx="6972300" cy="1828800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1D770B0-10EC-6D4C-BDDB-2868FEA43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624036" y="894058"/>
            <a:ext cx="4729764" cy="2207223"/>
          </a:xfrm>
          <a:prstGeom prst="rect">
            <a:avLst/>
          </a:prstGeom>
        </p:spPr>
      </p:pic>
      <p:sp>
        <p:nvSpPr>
          <p:cNvPr id="9" name="Google Shape;1321;p132">
            <a:extLst>
              <a:ext uri="{FF2B5EF4-FFF2-40B4-BE49-F238E27FC236}">
                <a16:creationId xmlns:a16="http://schemas.microsoft.com/office/drawing/2014/main" id="{EF7FC51F-6C7A-EE43-9BFF-DD5E20B3F70B}"/>
              </a:ext>
            </a:extLst>
          </p:cNvPr>
          <p:cNvSpPr txBox="1"/>
          <p:nvPr/>
        </p:nvSpPr>
        <p:spPr>
          <a:xfrm>
            <a:off x="1540042" y="6433597"/>
            <a:ext cx="12060455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1600" dirty="0"/>
              <a:t>[Xu et al. </a:t>
            </a:r>
            <a:r>
              <a:rPr lang="en-US" sz="1600" i="1" dirty="0"/>
              <a:t>Larger Norm More Transferable: An Adaptive Feature Norm Approach for Unsupervised Domain Adaptation</a:t>
            </a:r>
            <a:r>
              <a:rPr lang="en" sz="1600" dirty="0"/>
              <a:t> ICCV’19]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080838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5095A-D500-424B-8E8C-4357C764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6540"/>
            <a:ext cx="10515600" cy="1325563"/>
          </a:xfrm>
        </p:spPr>
        <p:txBody>
          <a:bodyPr/>
          <a:lstStyle/>
          <a:p>
            <a:r>
              <a:rPr lang="en-US" b="1" dirty="0"/>
              <a:t>Adversarial method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7DC688-CB77-D046-A0E7-FB1E2C36BB16}"/>
              </a:ext>
            </a:extLst>
          </p:cNvPr>
          <p:cNvSpPr/>
          <p:nvPr/>
        </p:nvSpPr>
        <p:spPr bwMode="auto">
          <a:xfrm>
            <a:off x="2217821" y="2669513"/>
            <a:ext cx="1104900" cy="6953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宋体" panose="02010600030101010101" pitchFamily="2" charset="-122"/>
              </a:rPr>
              <a:t>source input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80444A-7014-7A41-9E2E-1A6DE81F57D5}"/>
              </a:ext>
            </a:extLst>
          </p:cNvPr>
          <p:cNvSpPr/>
          <p:nvPr/>
        </p:nvSpPr>
        <p:spPr bwMode="auto">
          <a:xfrm>
            <a:off x="2217821" y="5017256"/>
            <a:ext cx="1104900" cy="6953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宋体" panose="02010600030101010101" pitchFamily="2" charset="-122"/>
              </a:rPr>
              <a:t>target input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3CE1DDA-C5C3-1144-8242-5B056BA92652}"/>
                  </a:ext>
                </a:extLst>
              </p:cNvPr>
              <p:cNvSpPr/>
              <p:nvPr/>
            </p:nvSpPr>
            <p:spPr bwMode="auto">
              <a:xfrm>
                <a:off x="4599070" y="2669173"/>
                <a:ext cx="1647825" cy="695325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en-US" altLang="zh-CN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ea typeface="宋体" panose="02010600030101010101" pitchFamily="2" charset="-122"/>
                  </a:rPr>
                  <a:t>source </a:t>
                </a:r>
                <a:r>
                  <a:rPr lang="en-US" altLang="zh-CN" sz="2000" dirty="0">
                    <a:latin typeface="+mn-lt"/>
                    <a:ea typeface="宋体" panose="02010600030101010101" pitchFamily="2" charset="-122"/>
                  </a:rPr>
                  <a:t>mapping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𝑀</m:t>
                        </m:r>
                      </m:e>
                      <m:sup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𝑠</m:t>
                        </m:r>
                      </m:sup>
                    </m:sSup>
                  </m:oMath>
                </a14:m>
                <a:r>
                  <a:rPr kumimoji="0" lang="zh-CN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ea typeface="宋体" panose="02010600030101010101" pitchFamily="2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3CE1DDA-C5C3-1144-8242-5B056BA926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070" y="2669173"/>
                <a:ext cx="1647825" cy="695325"/>
              </a:xfrm>
              <a:prstGeom prst="rect">
                <a:avLst/>
              </a:prstGeom>
              <a:blipFill>
                <a:blip r:embed="rId3"/>
                <a:stretch>
                  <a:fillRect t="-3571" b="-16071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0C75E43-C885-5041-9F51-35C2287D08C0}"/>
                  </a:ext>
                </a:extLst>
              </p:cNvPr>
              <p:cNvSpPr/>
              <p:nvPr/>
            </p:nvSpPr>
            <p:spPr bwMode="auto">
              <a:xfrm>
                <a:off x="4599070" y="5017256"/>
                <a:ext cx="1647825" cy="69532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en-US" altLang="zh-CN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ea typeface="宋体" panose="02010600030101010101" pitchFamily="2" charset="-122"/>
                  </a:rPr>
                  <a:t>target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+mn-lt"/>
                    <a:ea typeface="宋体" panose="02010600030101010101" pitchFamily="2" charset="-122"/>
                  </a:rPr>
                  <a:t>mapping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𝑀</m:t>
                        </m:r>
                      </m:e>
                      <m:sup>
                        <m: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𝑡</m:t>
                        </m:r>
                      </m:sup>
                    </m:sSup>
                  </m:oMath>
                </a14:m>
                <a:r>
                  <a:rPr kumimoji="0" lang="zh-CN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ea typeface="宋体" panose="02010600030101010101" pitchFamily="2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0C75E43-C885-5041-9F51-35C2287D08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070" y="5017256"/>
                <a:ext cx="1647825" cy="695325"/>
              </a:xfrm>
              <a:prstGeom prst="rect">
                <a:avLst/>
              </a:prstGeom>
              <a:blipFill>
                <a:blip r:embed="rId4"/>
                <a:stretch>
                  <a:fillRect t="-3571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6077C37-8673-864E-9363-7CA362591151}"/>
                  </a:ext>
                </a:extLst>
              </p:cNvPr>
              <p:cNvSpPr/>
              <p:nvPr/>
            </p:nvSpPr>
            <p:spPr bwMode="auto">
              <a:xfrm rot="5400000">
                <a:off x="7363872" y="3981480"/>
                <a:ext cx="1995015" cy="412022"/>
              </a:xfrm>
              <a:prstGeom prst="rect">
                <a:avLst/>
              </a:prstGeom>
              <a:solidFill>
                <a:schemeClr val="accent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en-US" altLang="zh-CN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ea typeface="宋体" panose="02010600030101010101" pitchFamily="2" charset="-122"/>
                  </a:rPr>
                  <a:t>Discriminator </a:t>
                </a:r>
                <a14:m>
                  <m:oMath xmlns:m="http://schemas.openxmlformats.org/officeDocument/2006/math">
                    <m:r>
                      <a:rPr kumimoji="0" lang="en-US" altLang="zh-CN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𝐷</m:t>
                    </m:r>
                  </m:oMath>
                </a14:m>
                <a:endPara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6077C37-8673-864E-9363-7CA3625911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5400000">
                <a:off x="7363872" y="3981480"/>
                <a:ext cx="1995015" cy="412022"/>
              </a:xfrm>
              <a:prstGeom prst="rect">
                <a:avLst/>
              </a:prstGeom>
              <a:blipFill>
                <a:blip r:embed="rId5"/>
                <a:stretch>
                  <a:fillRect l="-20588" r="-5882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382972E-955C-CB4C-9F7D-D306366D02A0}"/>
                  </a:ext>
                </a:extLst>
              </p:cNvPr>
              <p:cNvSpPr/>
              <p:nvPr/>
            </p:nvSpPr>
            <p:spPr bwMode="auto">
              <a:xfrm>
                <a:off x="7238717" y="2016200"/>
                <a:ext cx="1647825" cy="695325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</a:pPr>
                <a:r>
                  <a:rPr kumimoji="0" lang="en-US" altLang="zh-CN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ea typeface="宋体" panose="02010600030101010101" pitchFamily="2" charset="-122"/>
                  </a:rPr>
                  <a:t>source </a:t>
                </a:r>
                <a:r>
                  <a:rPr lang="en-US" altLang="zh-CN" sz="2000" dirty="0">
                    <a:latin typeface="+mn-lt"/>
                    <a:ea typeface="宋体" panose="02010600030101010101" pitchFamily="2" charset="-122"/>
                  </a:rPr>
                  <a:t>classifier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𝐶</m:t>
                    </m:r>
                  </m:oMath>
                </a14:m>
                <a:endParaRPr kumimoji="0" lang="zh-CN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382972E-955C-CB4C-9F7D-D306366D02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8717" y="2016200"/>
                <a:ext cx="1647825" cy="695325"/>
              </a:xfrm>
              <a:prstGeom prst="rect">
                <a:avLst/>
              </a:prstGeom>
              <a:blipFill>
                <a:blip r:embed="rId6"/>
                <a:stretch>
                  <a:fillRect t="-3571" b="-14286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542B2282-0590-F641-8CAA-37EF42C69FF6}"/>
              </a:ext>
            </a:extLst>
          </p:cNvPr>
          <p:cNvSpPr/>
          <p:nvPr/>
        </p:nvSpPr>
        <p:spPr bwMode="auto">
          <a:xfrm>
            <a:off x="3232232" y="3727267"/>
            <a:ext cx="2005014" cy="9222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宋体" panose="02010600030101010101" pitchFamily="2" charset="-122"/>
              </a:rPr>
              <a:t>generative or discriminative model?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368FD1-7786-3B43-8BEB-E6BD95F0C5E0}"/>
              </a:ext>
            </a:extLst>
          </p:cNvPr>
          <p:cNvSpPr/>
          <p:nvPr/>
        </p:nvSpPr>
        <p:spPr bwMode="auto">
          <a:xfrm>
            <a:off x="5346782" y="3841327"/>
            <a:ext cx="2005014" cy="69416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宋体" panose="02010600030101010101" pitchFamily="2" charset="-122"/>
              </a:rPr>
              <a:t>weights shared or not?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2A134B-EC54-C344-A781-7C66C1535164}"/>
              </a:ext>
            </a:extLst>
          </p:cNvPr>
          <p:cNvSpPr/>
          <p:nvPr/>
        </p:nvSpPr>
        <p:spPr bwMode="auto">
          <a:xfrm>
            <a:off x="9010366" y="3840408"/>
            <a:ext cx="2005014" cy="69416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which type of adversarial loss 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宋体" panose="02010600030101010101" pitchFamily="2" charset="-122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309AE3-DB46-354D-90CB-214C3374BFD7}"/>
              </a:ext>
            </a:extLst>
          </p:cNvPr>
          <p:cNvCxnSpPr>
            <a:stCxn id="4" idx="3"/>
            <a:endCxn id="6" idx="1"/>
          </p:cNvCxnSpPr>
          <p:nvPr/>
        </p:nvCxnSpPr>
        <p:spPr bwMode="auto">
          <a:xfrm flipV="1">
            <a:off x="3322721" y="3016836"/>
            <a:ext cx="1276349" cy="3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6C5BA2-49B5-0A41-9AB4-68C70CAE7376}"/>
              </a:ext>
            </a:extLst>
          </p:cNvPr>
          <p:cNvCxnSpPr>
            <a:stCxn id="5" idx="3"/>
            <a:endCxn id="7" idx="1"/>
          </p:cNvCxnSpPr>
          <p:nvPr/>
        </p:nvCxnSpPr>
        <p:spPr bwMode="auto">
          <a:xfrm>
            <a:off x="3322721" y="5364919"/>
            <a:ext cx="127634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B09EC9C3-8DE1-4941-97AA-A8D34840E912}"/>
              </a:ext>
            </a:extLst>
          </p:cNvPr>
          <p:cNvCxnSpPr>
            <a:stCxn id="7" idx="3"/>
            <a:endCxn id="8" idx="2"/>
          </p:cNvCxnSpPr>
          <p:nvPr/>
        </p:nvCxnSpPr>
        <p:spPr bwMode="auto">
          <a:xfrm flipV="1">
            <a:off x="6246895" y="4187492"/>
            <a:ext cx="1908474" cy="1177427"/>
          </a:xfrm>
          <a:prstGeom prst="bentConnector3">
            <a:avLst>
              <a:gd name="adj1" fmla="val 7944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66CE7DD4-0929-AD4B-AB49-566A21584B03}"/>
              </a:ext>
            </a:extLst>
          </p:cNvPr>
          <p:cNvCxnSpPr>
            <a:stCxn id="6" idx="3"/>
            <a:endCxn id="8" idx="2"/>
          </p:cNvCxnSpPr>
          <p:nvPr/>
        </p:nvCxnSpPr>
        <p:spPr bwMode="auto">
          <a:xfrm>
            <a:off x="6246895" y="3016836"/>
            <a:ext cx="1908474" cy="1170656"/>
          </a:xfrm>
          <a:prstGeom prst="bentConnector3">
            <a:avLst>
              <a:gd name="adj1" fmla="val 7944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F15499-54AD-F548-9607-971B49137F4D}"/>
              </a:ext>
            </a:extLst>
          </p:cNvPr>
          <p:cNvCxnSpPr>
            <a:stCxn id="8" idx="0"/>
            <a:endCxn id="12" idx="1"/>
          </p:cNvCxnSpPr>
          <p:nvPr/>
        </p:nvCxnSpPr>
        <p:spPr bwMode="auto">
          <a:xfrm>
            <a:off x="8567391" y="4187492"/>
            <a:ext cx="44297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509B9B29-977F-BC41-B129-2DA5E60838B1}"/>
              </a:ext>
            </a:extLst>
          </p:cNvPr>
          <p:cNvCxnSpPr>
            <a:endCxn id="9" idx="1"/>
          </p:cNvCxnSpPr>
          <p:nvPr/>
        </p:nvCxnSpPr>
        <p:spPr bwMode="auto">
          <a:xfrm rot="5400000" flipH="1" flipV="1">
            <a:off x="6673495" y="2451615"/>
            <a:ext cx="652973" cy="47747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A6635180-9E73-B04C-936E-1D5656CBF52C}"/>
              </a:ext>
            </a:extLst>
          </p:cNvPr>
          <p:cNvCxnSpPr>
            <a:stCxn id="6" idx="2"/>
            <a:endCxn id="10" idx="0"/>
          </p:cNvCxnSpPr>
          <p:nvPr/>
        </p:nvCxnSpPr>
        <p:spPr bwMode="auto">
          <a:xfrm rot="5400000">
            <a:off x="4647477" y="2951760"/>
            <a:ext cx="362769" cy="118824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3E8C9A0A-38B2-FE49-8898-820BC93F6382}"/>
              </a:ext>
            </a:extLst>
          </p:cNvPr>
          <p:cNvCxnSpPr>
            <a:stCxn id="7" idx="0"/>
            <a:endCxn id="10" idx="2"/>
          </p:cNvCxnSpPr>
          <p:nvPr/>
        </p:nvCxnSpPr>
        <p:spPr bwMode="auto">
          <a:xfrm rot="16200000" flipV="1">
            <a:off x="4645011" y="4239284"/>
            <a:ext cx="367701" cy="118824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FD4B2C-C037-1841-A176-376A120F5DEF}"/>
              </a:ext>
            </a:extLst>
          </p:cNvPr>
          <p:cNvCxnSpPr/>
          <p:nvPr/>
        </p:nvCxnSpPr>
        <p:spPr bwMode="auto">
          <a:xfrm>
            <a:off x="5944001" y="3364497"/>
            <a:ext cx="0" cy="4759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CB9653-6D5A-4C42-9FAF-F0C421EC7434}"/>
              </a:ext>
            </a:extLst>
          </p:cNvPr>
          <p:cNvCxnSpPr/>
          <p:nvPr/>
        </p:nvCxnSpPr>
        <p:spPr bwMode="auto">
          <a:xfrm>
            <a:off x="5944001" y="4534575"/>
            <a:ext cx="0" cy="4759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2406935-E141-9A4B-A595-69BB18F554DA}"/>
                  </a:ext>
                </a:extLst>
              </p:cNvPr>
              <p:cNvSpPr/>
              <p:nvPr/>
            </p:nvSpPr>
            <p:spPr>
              <a:xfrm>
                <a:off x="3756755" y="2664820"/>
                <a:ext cx="4893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𝐗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2406935-E141-9A4B-A595-69BB18F554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755" y="2664820"/>
                <a:ext cx="48936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C3089FB-304A-7747-980B-AD4A62547CDA}"/>
                  </a:ext>
                </a:extLst>
              </p:cNvPr>
              <p:cNvSpPr/>
              <p:nvPr/>
            </p:nvSpPr>
            <p:spPr>
              <a:xfrm>
                <a:off x="6749942" y="2664820"/>
                <a:ext cx="9846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𝐗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C3089FB-304A-7747-980B-AD4A62547C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942" y="2664820"/>
                <a:ext cx="984629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CE88E11-5158-B843-B80B-F6A3BAB9B280}"/>
                  </a:ext>
                </a:extLst>
              </p:cNvPr>
              <p:cNvSpPr/>
              <p:nvPr/>
            </p:nvSpPr>
            <p:spPr>
              <a:xfrm>
                <a:off x="3753215" y="5359512"/>
                <a:ext cx="4893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𝐗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CE88E11-5158-B843-B80B-F6A3BAB9B2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215" y="5359512"/>
                <a:ext cx="48936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F7EB48C-F8E9-7641-A629-C97EEF7EA3BB}"/>
                  </a:ext>
                </a:extLst>
              </p:cNvPr>
              <p:cNvSpPr/>
              <p:nvPr/>
            </p:nvSpPr>
            <p:spPr>
              <a:xfrm>
                <a:off x="6746402" y="5359512"/>
                <a:ext cx="9846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𝐗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F7EB48C-F8E9-7641-A629-C97EEF7EA3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402" y="5359512"/>
                <a:ext cx="984629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A608ED64-ED79-6242-BBCD-C69D899F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9755"/>
            <a:ext cx="10515600" cy="619327"/>
          </a:xfrm>
        </p:spPr>
        <p:txBody>
          <a:bodyPr/>
          <a:lstStyle/>
          <a:p>
            <a:r>
              <a:rPr lang="en-US" altLang="zh-CN" sz="3200" dirty="0"/>
              <a:t>Unified view of adversarial unsupervised domain adaptation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97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FB1B3-2DDC-0D47-9DFA-5B205D035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0"/>
            <a:ext cx="10515600" cy="1325563"/>
          </a:xfrm>
        </p:spPr>
        <p:txBody>
          <a:bodyPr/>
          <a:lstStyle/>
          <a:p>
            <a:r>
              <a:rPr lang="en-US" b="1" dirty="0"/>
              <a:t>Adversarial method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F6C9F-0717-DA48-AFED-31315746C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58" y="2008598"/>
            <a:ext cx="11652013" cy="3234805"/>
          </a:xfrm>
          <a:prstGeom prst="rect">
            <a:avLst/>
          </a:prstGeom>
        </p:spPr>
      </p:pic>
      <p:sp>
        <p:nvSpPr>
          <p:cNvPr id="4" name="Google Shape;1321;p132">
            <a:extLst>
              <a:ext uri="{FF2B5EF4-FFF2-40B4-BE49-F238E27FC236}">
                <a16:creationId xmlns:a16="http://schemas.microsoft.com/office/drawing/2014/main" id="{577BDED4-DE00-6F42-B98E-D4A8A7D51746}"/>
              </a:ext>
            </a:extLst>
          </p:cNvPr>
          <p:cNvSpPr txBox="1"/>
          <p:nvPr/>
        </p:nvSpPr>
        <p:spPr>
          <a:xfrm>
            <a:off x="1082842" y="5926438"/>
            <a:ext cx="10977613" cy="95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[Tzeng et al. 2015 </a:t>
            </a:r>
            <a:r>
              <a:rPr lang="en-US" dirty="0"/>
              <a:t>Deep Domain Confusion: Maximizing for Domain Invariance</a:t>
            </a:r>
          </a:p>
          <a:p>
            <a:r>
              <a:rPr lang="en" dirty="0"/>
              <a:t>Tzeng et al. 2016 ADDA</a:t>
            </a:r>
          </a:p>
          <a:p>
            <a:r>
              <a:rPr lang="en" dirty="0"/>
              <a:t>Liu et al. 2016 Coupled GANs]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807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3244-B31D-9641-A5E6-37ABC1A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0"/>
            <a:ext cx="10515600" cy="1325563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1FCC-BD18-424A-A4C1-4C086185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31795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Transfer knowledge from models</a:t>
            </a:r>
          </a:p>
          <a:p>
            <a:pPr lvl="1"/>
            <a:r>
              <a:rPr lang="en-US" b="1" dirty="0"/>
              <a:t>Transfer learning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Multi-task learning</a:t>
            </a:r>
          </a:p>
          <a:p>
            <a:pPr lvl="1"/>
            <a:r>
              <a:rPr lang="en-US" b="1" dirty="0"/>
              <a:t>Meta-learning</a:t>
            </a:r>
          </a:p>
          <a:p>
            <a:pPr lvl="1"/>
            <a:r>
              <a:rPr lang="en-US" b="1" dirty="0"/>
              <a:t>Applications</a:t>
            </a:r>
          </a:p>
          <a:p>
            <a:r>
              <a:rPr lang="en-US" sz="2400" dirty="0"/>
              <a:t>------  Coffee break ------</a:t>
            </a:r>
          </a:p>
          <a:p>
            <a:r>
              <a:rPr lang="en-US" sz="2400" dirty="0"/>
              <a:t>Transfer knowledge from domain expert</a:t>
            </a:r>
          </a:p>
          <a:p>
            <a:pPr lvl="1"/>
            <a:r>
              <a:rPr lang="en-US" dirty="0"/>
              <a:t>Enrich representations using knowledge graph</a:t>
            </a:r>
          </a:p>
          <a:p>
            <a:pPr lvl="1"/>
            <a:r>
              <a:rPr lang="en-US" dirty="0"/>
              <a:t>Domain-knowledge driven regularization</a:t>
            </a:r>
          </a:p>
          <a:p>
            <a:r>
              <a:rPr lang="en-US" sz="2400" dirty="0"/>
              <a:t>Data Augmentation</a:t>
            </a:r>
          </a:p>
          <a:p>
            <a:pPr lvl="1"/>
            <a:r>
              <a:rPr lang="en-US" dirty="0"/>
              <a:t>Augmentation using labeled data</a:t>
            </a:r>
          </a:p>
          <a:p>
            <a:pPr lvl="1"/>
            <a:r>
              <a:rPr lang="en-US" dirty="0"/>
              <a:t>Augmentation using unlabeled data</a:t>
            </a:r>
          </a:p>
        </p:txBody>
      </p:sp>
    </p:spTree>
    <p:extLst>
      <p:ext uri="{BB962C8B-B14F-4D97-AF65-F5344CB8AC3E}">
        <p14:creationId xmlns:p14="http://schemas.microsoft.com/office/powerpoint/2010/main" val="2677016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CF156-D8E8-3F44-9945-D1F29A3A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26" y="162634"/>
            <a:ext cx="10515600" cy="1325563"/>
          </a:xfrm>
        </p:spPr>
        <p:txBody>
          <a:bodyPr/>
          <a:lstStyle/>
          <a:p>
            <a:r>
              <a:rPr lang="en-US" b="1" dirty="0"/>
              <a:t>Multi-task Learning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01A0E8-928B-FC40-9236-848C7F19C2EE}"/>
              </a:ext>
            </a:extLst>
          </p:cNvPr>
          <p:cNvSpPr/>
          <p:nvPr/>
        </p:nvSpPr>
        <p:spPr>
          <a:xfrm>
            <a:off x="7814664" y="6514391"/>
            <a:ext cx="39882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https://ruder.io/multi-task/index.html#ajointmanytaskmodel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FC8289-97F0-2345-8081-2AED9ADDD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842" y="1825625"/>
            <a:ext cx="4699000" cy="3670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1845AC-1948-974E-98D3-EA6541F51A1C}"/>
              </a:ext>
            </a:extLst>
          </p:cNvPr>
          <p:cNvSpPr txBox="1"/>
          <p:nvPr/>
        </p:nvSpPr>
        <p:spPr>
          <a:xfrm>
            <a:off x="1115842" y="1363960"/>
            <a:ext cx="366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Hard parameter sharing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FCFD7F-D976-D340-8AA5-F843008DD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463" y="2249316"/>
            <a:ext cx="5894472" cy="2359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407B44-B6C7-4940-B0C9-35953C15DDCE}"/>
              </a:ext>
            </a:extLst>
          </p:cNvPr>
          <p:cNvSpPr txBox="1"/>
          <p:nvPr/>
        </p:nvSpPr>
        <p:spPr>
          <a:xfrm>
            <a:off x="6839048" y="1363960"/>
            <a:ext cx="366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Soft parameter sharing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B75A90-2506-F049-AE39-632D267ED0DD}"/>
              </a:ext>
            </a:extLst>
          </p:cNvPr>
          <p:cNvSpPr txBox="1"/>
          <p:nvPr/>
        </p:nvSpPr>
        <p:spPr>
          <a:xfrm>
            <a:off x="2948776" y="5457951"/>
            <a:ext cx="6879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Different tasks share the information in low layers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E3CC2F-6EFD-304B-9D73-9698B267A178}"/>
              </a:ext>
            </a:extLst>
          </p:cNvPr>
          <p:cNvSpPr txBox="1"/>
          <p:nvPr/>
        </p:nvSpPr>
        <p:spPr>
          <a:xfrm>
            <a:off x="2508395" y="5919616"/>
            <a:ext cx="7759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Is there more flexible way to incorporate task information?</a:t>
            </a:r>
          </a:p>
        </p:txBody>
      </p:sp>
    </p:spTree>
    <p:extLst>
      <p:ext uri="{BB962C8B-B14F-4D97-AF65-F5344CB8AC3E}">
        <p14:creationId xmlns:p14="http://schemas.microsoft.com/office/powerpoint/2010/main" val="3632377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CF156-D8E8-3F44-9945-D1F29A3A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86" y="73"/>
            <a:ext cx="10515600" cy="1325563"/>
          </a:xfrm>
        </p:spPr>
        <p:txBody>
          <a:bodyPr/>
          <a:lstStyle/>
          <a:p>
            <a:r>
              <a:rPr lang="en-US" b="1" dirty="0"/>
              <a:t>Multi-task Learning with layer selection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38BE0C-6F86-C649-B4CC-C4E8C48B2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513" y="1325636"/>
            <a:ext cx="5512327" cy="4871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55122F-4759-A94C-8471-19635F2D359C}"/>
              </a:ext>
            </a:extLst>
          </p:cNvPr>
          <p:cNvSpPr txBox="1"/>
          <p:nvPr/>
        </p:nvSpPr>
        <p:spPr>
          <a:xfrm>
            <a:off x="6634480" y="1656080"/>
            <a:ext cx="4727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Decide what to share across which tasks</a:t>
            </a:r>
          </a:p>
        </p:txBody>
      </p:sp>
      <p:sp>
        <p:nvSpPr>
          <p:cNvPr id="6" name="Google Shape;1321;p132">
            <a:extLst>
              <a:ext uri="{FF2B5EF4-FFF2-40B4-BE49-F238E27FC236}">
                <a16:creationId xmlns:a16="http://schemas.microsoft.com/office/drawing/2014/main" id="{DC3BAE14-839B-CF45-A6DF-D93DFFC71955}"/>
              </a:ext>
            </a:extLst>
          </p:cNvPr>
          <p:cNvSpPr txBox="1"/>
          <p:nvPr/>
        </p:nvSpPr>
        <p:spPr>
          <a:xfrm>
            <a:off x="9107906" y="6404682"/>
            <a:ext cx="2952550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[Sun et al. </a:t>
            </a:r>
            <a:r>
              <a:rPr lang="en" dirty="0" err="1"/>
              <a:t>arXiv</a:t>
            </a:r>
            <a:r>
              <a:rPr lang="en" dirty="0"/>
              <a:t>: 1911.12423]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862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F5A4C-06DF-8E4B-87FF-48751FEA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360" y="18255"/>
            <a:ext cx="10515600" cy="1325563"/>
          </a:xfrm>
        </p:spPr>
        <p:txBody>
          <a:bodyPr/>
          <a:lstStyle/>
          <a:p>
            <a:r>
              <a:rPr lang="en-US" b="1" dirty="0"/>
              <a:t>Multi-task Learning with layer selection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570A1-B5EC-9E43-8485-0456236D8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0" y="1343818"/>
            <a:ext cx="10281920" cy="317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1C329D-F516-6D4D-A874-56701A209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80" y="4457763"/>
            <a:ext cx="2169160" cy="109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D03DC-7679-AA4F-AD08-F03338FC3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920" y="4562376"/>
            <a:ext cx="3860800" cy="99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DA546-E256-4942-BA2A-0019F5002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710" y="5591634"/>
            <a:ext cx="6032500" cy="1092200"/>
          </a:xfrm>
          <a:prstGeom prst="rect">
            <a:avLst/>
          </a:prstGeom>
        </p:spPr>
      </p:pic>
      <p:sp>
        <p:nvSpPr>
          <p:cNvPr id="7" name="Google Shape;1321;p132">
            <a:extLst>
              <a:ext uri="{FF2B5EF4-FFF2-40B4-BE49-F238E27FC236}">
                <a16:creationId xmlns:a16="http://schemas.microsoft.com/office/drawing/2014/main" id="{46A94693-3FEF-4F48-A284-BB2EA4525E77}"/>
              </a:ext>
            </a:extLst>
          </p:cNvPr>
          <p:cNvSpPr txBox="1"/>
          <p:nvPr/>
        </p:nvSpPr>
        <p:spPr>
          <a:xfrm>
            <a:off x="9107906" y="6404682"/>
            <a:ext cx="2952550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[Sun et al. </a:t>
            </a:r>
            <a:r>
              <a:rPr lang="en" dirty="0" err="1"/>
              <a:t>arXiv</a:t>
            </a:r>
            <a:r>
              <a:rPr lang="en" dirty="0"/>
              <a:t>: 1911.12423]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1636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3244-B31D-9641-A5E6-37ABC1A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0"/>
            <a:ext cx="10515600" cy="1325563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1FCC-BD18-424A-A4C1-4C086185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31795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Transfer knowledge from models</a:t>
            </a:r>
          </a:p>
          <a:p>
            <a:pPr lvl="1"/>
            <a:r>
              <a:rPr lang="en-US" b="1" dirty="0"/>
              <a:t>Transfer learning</a:t>
            </a:r>
          </a:p>
          <a:p>
            <a:pPr lvl="1"/>
            <a:r>
              <a:rPr lang="en-US" b="1" dirty="0"/>
              <a:t>Multi-task learning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Meta-learning</a:t>
            </a:r>
          </a:p>
          <a:p>
            <a:pPr lvl="1"/>
            <a:r>
              <a:rPr lang="en-US" b="1" dirty="0"/>
              <a:t>Applications</a:t>
            </a:r>
          </a:p>
          <a:p>
            <a:r>
              <a:rPr lang="en-US" sz="2400" dirty="0"/>
              <a:t>------  Coffee break ------</a:t>
            </a:r>
          </a:p>
          <a:p>
            <a:r>
              <a:rPr lang="en-US" sz="2400" dirty="0"/>
              <a:t>Transfer knowledge from domain expert</a:t>
            </a:r>
          </a:p>
          <a:p>
            <a:pPr lvl="1"/>
            <a:r>
              <a:rPr lang="en-US" dirty="0"/>
              <a:t>Enrich representations using knowledge graph</a:t>
            </a:r>
          </a:p>
          <a:p>
            <a:pPr lvl="1"/>
            <a:r>
              <a:rPr lang="en-US" dirty="0"/>
              <a:t>Domain-knowledge driven regularization</a:t>
            </a:r>
          </a:p>
          <a:p>
            <a:r>
              <a:rPr lang="en-US" sz="2400" dirty="0"/>
              <a:t>Data Augmentation</a:t>
            </a:r>
          </a:p>
          <a:p>
            <a:pPr lvl="1"/>
            <a:r>
              <a:rPr lang="en-US" dirty="0"/>
              <a:t>Augmentation using labeled data</a:t>
            </a:r>
          </a:p>
          <a:p>
            <a:pPr lvl="1"/>
            <a:r>
              <a:rPr lang="en-US" dirty="0"/>
              <a:t>Augmentation using unlabeled data</a:t>
            </a:r>
          </a:p>
        </p:txBody>
      </p:sp>
    </p:spTree>
    <p:extLst>
      <p:ext uri="{BB962C8B-B14F-4D97-AF65-F5344CB8AC3E}">
        <p14:creationId xmlns:p14="http://schemas.microsoft.com/office/powerpoint/2010/main" val="858145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34ADE-2B96-3043-830A-A3DD40A5B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593" y="18255"/>
            <a:ext cx="10515600" cy="1325563"/>
          </a:xfrm>
        </p:spPr>
        <p:txBody>
          <a:bodyPr/>
          <a:lstStyle/>
          <a:p>
            <a:r>
              <a:rPr lang="en-US" b="1" dirty="0"/>
              <a:t>Deep Learning require large data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B3FB69-45E4-1B4A-90BE-0BC8A3F8E8B6}"/>
              </a:ext>
            </a:extLst>
          </p:cNvPr>
          <p:cNvGrpSpPr/>
          <p:nvPr/>
        </p:nvGrpSpPr>
        <p:grpSpPr>
          <a:xfrm>
            <a:off x="912717" y="1599138"/>
            <a:ext cx="10644581" cy="3360137"/>
            <a:chOff x="1186431" y="2269158"/>
            <a:chExt cx="8484748" cy="2222163"/>
          </a:xfrm>
        </p:grpSpPr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4D769F73-F63E-1044-B1E5-7779F99925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53" y="2632050"/>
              <a:ext cx="2766848" cy="1859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84C2F920-9017-A448-B719-F12D213F2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4620" y="2669268"/>
              <a:ext cx="2766848" cy="1788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785A7BAF-78A7-AA43-A23E-CEEC3A577040}"/>
                </a:ext>
              </a:extLst>
            </p:cNvPr>
            <p:cNvSpPr/>
            <p:nvPr/>
          </p:nvSpPr>
          <p:spPr>
            <a:xfrm>
              <a:off x="4716726" y="3296726"/>
              <a:ext cx="861565" cy="52992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D3FC67-68D2-6A4C-8DA4-C7BB73BDD9D4}"/>
                </a:ext>
              </a:extLst>
            </p:cNvPr>
            <p:cNvSpPr txBox="1"/>
            <p:nvPr/>
          </p:nvSpPr>
          <p:spPr>
            <a:xfrm>
              <a:off x="1186431" y="2269158"/>
              <a:ext cx="3469291" cy="305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Factory 1.0: Traditional factory​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840E32-274A-5542-8AA7-D3BCF454F2AA}"/>
                </a:ext>
              </a:extLst>
            </p:cNvPr>
            <p:cNvSpPr txBox="1"/>
            <p:nvPr/>
          </p:nvSpPr>
          <p:spPr>
            <a:xfrm>
              <a:off x="5871224" y="2269158"/>
              <a:ext cx="3799955" cy="305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Factory 2.0: Data labelling factory​​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2CCD715-9A7C-E641-8E58-E16A52B84F7E}"/>
              </a:ext>
            </a:extLst>
          </p:cNvPr>
          <p:cNvSpPr txBox="1"/>
          <p:nvPr/>
        </p:nvSpPr>
        <p:spPr>
          <a:xfrm>
            <a:off x="1798320" y="5258862"/>
            <a:ext cx="829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Can we learn with small labeled data?</a:t>
            </a:r>
          </a:p>
        </p:txBody>
      </p:sp>
    </p:spTree>
    <p:extLst>
      <p:ext uri="{BB962C8B-B14F-4D97-AF65-F5344CB8AC3E}">
        <p14:creationId xmlns:p14="http://schemas.microsoft.com/office/powerpoint/2010/main" val="3931834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92407-20EB-6343-88C5-BE2918C40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2" y="168442"/>
            <a:ext cx="10515600" cy="1325563"/>
          </a:xfrm>
        </p:spPr>
        <p:txBody>
          <a:bodyPr/>
          <a:lstStyle/>
          <a:p>
            <a:r>
              <a:rPr lang="en-US" b="1" dirty="0"/>
              <a:t>Meta-learning</a:t>
            </a:r>
          </a:p>
        </p:txBody>
      </p:sp>
      <p:pic>
        <p:nvPicPr>
          <p:cNvPr id="4" name="Google Shape;1379;p139">
            <a:extLst>
              <a:ext uri="{FF2B5EF4-FFF2-40B4-BE49-F238E27FC236}">
                <a16:creationId xmlns:a16="http://schemas.microsoft.com/office/drawing/2014/main" id="{5F2A3543-E4DC-BA40-A39A-FE8FEBBC880F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2184" y="1882588"/>
            <a:ext cx="4195109" cy="25236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80;p139">
            <a:extLst>
              <a:ext uri="{FF2B5EF4-FFF2-40B4-BE49-F238E27FC236}">
                <a16:creationId xmlns:a16="http://schemas.microsoft.com/office/drawing/2014/main" id="{5D5AC574-091A-F040-A7BE-347DD8C72210}"/>
              </a:ext>
            </a:extLst>
          </p:cNvPr>
          <p:cNvSpPr txBox="1"/>
          <p:nvPr/>
        </p:nvSpPr>
        <p:spPr>
          <a:xfrm>
            <a:off x="6839638" y="4488600"/>
            <a:ext cx="3820200" cy="1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/>
              <a:t>Finn ICML Tutorial 2019</a:t>
            </a:r>
            <a:endParaRPr sz="800" dirty="0"/>
          </a:p>
        </p:txBody>
      </p:sp>
      <p:sp>
        <p:nvSpPr>
          <p:cNvPr id="6" name="Google Shape;1378;p139">
            <a:extLst>
              <a:ext uri="{FF2B5EF4-FFF2-40B4-BE49-F238E27FC236}">
                <a16:creationId xmlns:a16="http://schemas.microsoft.com/office/drawing/2014/main" id="{9F75D9C0-174F-5E47-AAA0-F63D43642322}"/>
              </a:ext>
            </a:extLst>
          </p:cNvPr>
          <p:cNvSpPr txBox="1">
            <a:spLocks/>
          </p:cNvSpPr>
          <p:nvPr/>
        </p:nvSpPr>
        <p:spPr>
          <a:xfrm>
            <a:off x="430413" y="1494005"/>
            <a:ext cx="5521209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dirty="0"/>
              <a:t>Learn and summarize</a:t>
            </a:r>
          </a:p>
          <a:p>
            <a:pPr marL="914400" lvl="1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dirty="0"/>
              <a:t>Learn a prior from a lot of tasks</a:t>
            </a:r>
          </a:p>
          <a:p>
            <a:pPr marL="914400" lvl="1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dirty="0"/>
              <a:t>Reuse the learned knowledge to facilitate the learning process of a new unseen task</a:t>
            </a:r>
          </a:p>
          <a:p>
            <a:pPr marL="914400" lvl="1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endParaRPr lang="en-US" dirty="0"/>
          </a:p>
          <a:p>
            <a:pPr marL="914400" lvl="1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endParaRPr lang="en-US" dirty="0"/>
          </a:p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dirty="0"/>
              <a:t>Meta-learning = learning to learn</a:t>
            </a:r>
          </a:p>
        </p:txBody>
      </p:sp>
    </p:spTree>
    <p:extLst>
      <p:ext uri="{BB962C8B-B14F-4D97-AF65-F5344CB8AC3E}">
        <p14:creationId xmlns:p14="http://schemas.microsoft.com/office/powerpoint/2010/main" val="1492868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97A4-5CB3-E645-8636-3E50B8A82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99"/>
            <a:ext cx="10515600" cy="1325563"/>
          </a:xfrm>
        </p:spPr>
        <p:txBody>
          <a:bodyPr/>
          <a:lstStyle/>
          <a:p>
            <a:r>
              <a:rPr lang="en-US" b="1" dirty="0"/>
              <a:t>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B5BBE-426A-AB49-9EE6-27E93ED32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0334"/>
            <a:ext cx="4748246" cy="44628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D63ACC-9209-6F44-9E97-23BF8058BFD1}"/>
              </a:ext>
            </a:extLst>
          </p:cNvPr>
          <p:cNvSpPr/>
          <p:nvPr/>
        </p:nvSpPr>
        <p:spPr>
          <a:xfrm>
            <a:off x="6813177" y="649287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https://lilianweng.github.io/lil-log/2018/11/30/meta-learning.html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1A8512-26E1-1B4E-9288-C1DA4F781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597" y="3000184"/>
            <a:ext cx="4393721" cy="2011976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85A95802-D454-7447-AEEE-07B45EB6BC3C}"/>
              </a:ext>
            </a:extLst>
          </p:cNvPr>
          <p:cNvSpPr/>
          <p:nvPr/>
        </p:nvSpPr>
        <p:spPr>
          <a:xfrm>
            <a:off x="6003635" y="3630706"/>
            <a:ext cx="1230883" cy="712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56B6A0-6B90-D149-BDDD-01B442F7A674}"/>
              </a:ext>
            </a:extLst>
          </p:cNvPr>
          <p:cNvSpPr txBox="1"/>
          <p:nvPr/>
        </p:nvSpPr>
        <p:spPr>
          <a:xfrm>
            <a:off x="6016274" y="3092081"/>
            <a:ext cx="101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Prior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1348B-DEE5-F449-BD2A-65843867CE8F}"/>
              </a:ext>
            </a:extLst>
          </p:cNvPr>
          <p:cNvSpPr txBox="1"/>
          <p:nvPr/>
        </p:nvSpPr>
        <p:spPr>
          <a:xfrm>
            <a:off x="7877465" y="1337114"/>
            <a:ext cx="3013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Meta-testing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CA3334-884D-374F-A7F8-19E663B9847A}"/>
              </a:ext>
            </a:extLst>
          </p:cNvPr>
          <p:cNvSpPr txBox="1"/>
          <p:nvPr/>
        </p:nvSpPr>
        <p:spPr>
          <a:xfrm>
            <a:off x="1705505" y="1315730"/>
            <a:ext cx="3013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Meta-training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7941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40"/>
          <p:cNvSpPr txBox="1">
            <a:spLocks noGrp="1"/>
          </p:cNvSpPr>
          <p:nvPr>
            <p:ph type="title"/>
          </p:nvPr>
        </p:nvSpPr>
        <p:spPr>
          <a:xfrm>
            <a:off x="415600" y="384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467" b="1" dirty="0"/>
              <a:t>Difference between Transfer, Multi-task &amp; Meta-learning</a:t>
            </a:r>
            <a:endParaRPr sz="3467" b="1" dirty="0"/>
          </a:p>
        </p:txBody>
      </p:sp>
      <p:sp>
        <p:nvSpPr>
          <p:cNvPr id="1387" name="Google Shape;1387;p140"/>
          <p:cNvSpPr txBox="1">
            <a:spLocks noGrp="1"/>
          </p:cNvSpPr>
          <p:nvPr>
            <p:ph type="body" idx="1"/>
          </p:nvPr>
        </p:nvSpPr>
        <p:spPr>
          <a:xfrm>
            <a:off x="482976" y="1315251"/>
            <a:ext cx="4981200" cy="271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/>
              <a:t>Transfer Learning</a:t>
            </a:r>
            <a:endParaRPr b="1"/>
          </a:p>
          <a:p>
            <a:pPr>
              <a:spcBef>
                <a:spcPts val="2133"/>
              </a:spcBef>
            </a:pPr>
            <a:r>
              <a:rPr lang="en"/>
              <a:t>Care about the performance on target task</a:t>
            </a:r>
            <a:endParaRPr/>
          </a:p>
          <a:p>
            <a:r>
              <a:rPr lang="en"/>
              <a:t>Training data of target tasks may used in training process</a:t>
            </a:r>
            <a:endParaRPr/>
          </a:p>
        </p:txBody>
      </p:sp>
      <p:sp>
        <p:nvSpPr>
          <p:cNvPr id="1388" name="Google Shape;1388;p140"/>
          <p:cNvSpPr txBox="1">
            <a:spLocks noGrp="1"/>
          </p:cNvSpPr>
          <p:nvPr>
            <p:ph type="body" idx="1"/>
          </p:nvPr>
        </p:nvSpPr>
        <p:spPr>
          <a:xfrm>
            <a:off x="6163376" y="1315251"/>
            <a:ext cx="4981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/>
              <a:t>Meta-learning</a:t>
            </a:r>
            <a:endParaRPr b="1"/>
          </a:p>
          <a:p>
            <a:pPr>
              <a:spcBef>
                <a:spcPts val="2133"/>
              </a:spcBef>
            </a:pPr>
            <a:r>
              <a:rPr lang="en"/>
              <a:t>Care about the learned experience from previous tasks, which can be used in both trained tasks and new task</a:t>
            </a:r>
            <a:endParaRPr/>
          </a:p>
          <a:p>
            <a:r>
              <a:rPr lang="en"/>
              <a:t>No training data from target domain used in training process</a:t>
            </a:r>
            <a:endParaRPr/>
          </a:p>
        </p:txBody>
      </p:sp>
      <p:sp>
        <p:nvSpPr>
          <p:cNvPr id="1389" name="Google Shape;1389;p140"/>
          <p:cNvSpPr txBox="1">
            <a:spLocks noGrp="1"/>
          </p:cNvSpPr>
          <p:nvPr>
            <p:ph type="body" idx="1"/>
          </p:nvPr>
        </p:nvSpPr>
        <p:spPr>
          <a:xfrm>
            <a:off x="482976" y="3815251"/>
            <a:ext cx="4981200" cy="271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/>
              <a:t>Multi-task Learning</a:t>
            </a:r>
            <a:endParaRPr b="1"/>
          </a:p>
          <a:p>
            <a:pPr>
              <a:spcBef>
                <a:spcPts val="2133"/>
              </a:spcBef>
            </a:pPr>
            <a:r>
              <a:rPr lang="en"/>
              <a:t>Both training and testing data are from same domains</a:t>
            </a:r>
            <a:endParaRPr/>
          </a:p>
          <a:p>
            <a:r>
              <a:rPr lang="en"/>
              <a:t>Source tasks must trained together with target tasks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4960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84EBB-4A55-2948-BA02-D3BCEF608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31" y="203760"/>
            <a:ext cx="10515600" cy="1325563"/>
          </a:xfrm>
        </p:spPr>
        <p:txBody>
          <a:bodyPr/>
          <a:lstStyle/>
          <a:p>
            <a:r>
              <a:rPr lang="en" b="1" dirty="0"/>
              <a:t>Meta-learning: Problem Formulation</a:t>
            </a:r>
            <a:endParaRPr lang="en-US" b="1" dirty="0"/>
          </a:p>
        </p:txBody>
      </p:sp>
      <p:pic>
        <p:nvPicPr>
          <p:cNvPr id="7" name="Google Shape;1396;p141">
            <a:extLst>
              <a:ext uri="{FF2B5EF4-FFF2-40B4-BE49-F238E27FC236}">
                <a16:creationId xmlns:a16="http://schemas.microsoft.com/office/drawing/2014/main" id="{0B1C282B-0322-EE40-8876-407397245AE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16424" y="1529323"/>
            <a:ext cx="9937376" cy="46742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97;p141">
            <a:extLst>
              <a:ext uri="{FF2B5EF4-FFF2-40B4-BE49-F238E27FC236}">
                <a16:creationId xmlns:a16="http://schemas.microsoft.com/office/drawing/2014/main" id="{DA943556-5766-6442-8C52-A9C75BCB68FF}"/>
              </a:ext>
            </a:extLst>
          </p:cNvPr>
          <p:cNvSpPr txBox="1"/>
          <p:nvPr/>
        </p:nvSpPr>
        <p:spPr>
          <a:xfrm>
            <a:off x="7805314" y="6492875"/>
            <a:ext cx="3820200" cy="1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/>
              <a:t>https://</a:t>
            </a:r>
            <a:r>
              <a:rPr lang="en" sz="800" dirty="0" err="1"/>
              <a:t>ai.stanford.edu</a:t>
            </a:r>
            <a:r>
              <a:rPr lang="en" sz="800" dirty="0"/>
              <a:t>/~</a:t>
            </a:r>
            <a:r>
              <a:rPr lang="en" sz="800" dirty="0" err="1"/>
              <a:t>cbfinn</a:t>
            </a:r>
            <a:r>
              <a:rPr lang="en" sz="800" dirty="0"/>
              <a:t>/_files/metalearning_frontiers_2018_small.pdf</a:t>
            </a:r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412376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" name="Google Shape;1410;p143" descr="https://drive.google.com/file/d/1DuHyotdwEAEhmuHQWwRosdiVBVGm8uYx/view&#10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200" y="3358328"/>
            <a:ext cx="8217600" cy="303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411" name="Google Shape;1411;p143"/>
          <p:cNvSpPr txBox="1">
            <a:spLocks noGrp="1"/>
          </p:cNvSpPr>
          <p:nvPr>
            <p:ph type="title"/>
          </p:nvPr>
        </p:nvSpPr>
        <p:spPr>
          <a:xfrm>
            <a:off x="497167" y="231529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/>
              <a:t>Meta-learning: Gradient-based Method</a:t>
            </a:r>
            <a:endParaRPr b="1" dirty="0"/>
          </a:p>
        </p:txBody>
      </p:sp>
      <p:sp>
        <p:nvSpPr>
          <p:cNvPr id="1412" name="Google Shape;1412;p143"/>
          <p:cNvSpPr txBox="1">
            <a:spLocks noGrp="1"/>
          </p:cNvSpPr>
          <p:nvPr>
            <p:ph type="body" idx="1"/>
          </p:nvPr>
        </p:nvSpPr>
        <p:spPr>
          <a:xfrm>
            <a:off x="3003617" y="6041767"/>
            <a:ext cx="6184800" cy="52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b="1" dirty="0"/>
              <a:t>Model-Agnostic Meta-Learning (MAML)</a:t>
            </a:r>
            <a:endParaRPr b="1" dirty="0"/>
          </a:p>
        </p:txBody>
      </p:sp>
      <p:sp>
        <p:nvSpPr>
          <p:cNvPr id="1413" name="Google Shape;1413;p143"/>
          <p:cNvSpPr txBox="1"/>
          <p:nvPr/>
        </p:nvSpPr>
        <p:spPr>
          <a:xfrm>
            <a:off x="1987200" y="5895767"/>
            <a:ext cx="6419600" cy="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900" dirty="0"/>
          </a:p>
        </p:txBody>
      </p:sp>
      <p:sp>
        <p:nvSpPr>
          <p:cNvPr id="1415" name="Google Shape;1415;p143"/>
          <p:cNvSpPr txBox="1"/>
          <p:nvPr/>
        </p:nvSpPr>
        <p:spPr>
          <a:xfrm>
            <a:off x="2141679" y="1154233"/>
            <a:ext cx="2513200" cy="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/>
              <a:t>Meta-training</a:t>
            </a:r>
            <a:endParaRPr sz="2400" b="1" dirty="0"/>
          </a:p>
        </p:txBody>
      </p:sp>
      <p:sp>
        <p:nvSpPr>
          <p:cNvPr id="1416" name="Google Shape;1416;p143"/>
          <p:cNvSpPr txBox="1"/>
          <p:nvPr/>
        </p:nvSpPr>
        <p:spPr>
          <a:xfrm>
            <a:off x="2136967" y="2191033"/>
            <a:ext cx="23768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/>
              <a:t>Meta-testing</a:t>
            </a:r>
            <a:endParaRPr sz="2400" b="1"/>
          </a:p>
        </p:txBody>
      </p:sp>
      <p:pic>
        <p:nvPicPr>
          <p:cNvPr id="1417" name="Google Shape;1417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0171" y="1182933"/>
            <a:ext cx="4915667" cy="8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1415" y="2081867"/>
            <a:ext cx="4313184" cy="12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321;p132">
            <a:extLst>
              <a:ext uri="{FF2B5EF4-FFF2-40B4-BE49-F238E27FC236}">
                <a16:creationId xmlns:a16="http://schemas.microsoft.com/office/drawing/2014/main" id="{77053E5A-D924-4A4F-A89A-4267C3C46C10}"/>
              </a:ext>
            </a:extLst>
          </p:cNvPr>
          <p:cNvSpPr txBox="1"/>
          <p:nvPr/>
        </p:nvSpPr>
        <p:spPr>
          <a:xfrm>
            <a:off x="3325367" y="6436823"/>
            <a:ext cx="11360800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[Finn et al. </a:t>
            </a:r>
            <a:r>
              <a:rPr lang="en-US" dirty="0"/>
              <a:t>Model-Agnostic Meta-Learning for Fast Adaptation of Deep Networks</a:t>
            </a:r>
            <a:r>
              <a:rPr lang="en-US" b="1" dirty="0"/>
              <a:t> </a:t>
            </a:r>
            <a:r>
              <a:rPr lang="en" dirty="0"/>
              <a:t>ICML’17]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5010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BF2E-451C-BA40-8E41-22B0F09B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Variants of MAML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18CFF-6312-2845-B972-454A6167E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Idea: </a:t>
            </a:r>
            <a:r>
              <a:rPr lang="en-US" dirty="0"/>
              <a:t>pre-conditioning of gradient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3F3568-985A-5542-8A2D-02C0689A96BB}"/>
              </a:ext>
            </a:extLst>
          </p:cNvPr>
          <p:cNvSpPr txBox="1"/>
          <p:nvPr/>
        </p:nvSpPr>
        <p:spPr>
          <a:xfrm>
            <a:off x="415600" y="2212034"/>
            <a:ext cx="301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MAML [Finn et al. ICML’17]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5FE95F-0E78-1549-A8AE-6217ED609CBA}"/>
              </a:ext>
            </a:extLst>
          </p:cNvPr>
          <p:cNvSpPr txBox="1"/>
          <p:nvPr/>
        </p:nvSpPr>
        <p:spPr>
          <a:xfrm>
            <a:off x="4539558" y="2226571"/>
            <a:ext cx="343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MetaSGD</a:t>
            </a:r>
            <a:r>
              <a:rPr lang="en-US" sz="2000" dirty="0"/>
              <a:t> [Li et al. arXiv’16]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33B2BF-AB5A-D243-B3DD-5A51D5EAF351}"/>
              </a:ext>
            </a:extLst>
          </p:cNvPr>
          <p:cNvSpPr txBox="1"/>
          <p:nvPr/>
        </p:nvSpPr>
        <p:spPr>
          <a:xfrm>
            <a:off x="8903368" y="2194705"/>
            <a:ext cx="3185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T-net [Lee et al. ICML’18]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8BA318-D69A-4C42-A6FD-21A287F41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56" y="2666473"/>
            <a:ext cx="3380139" cy="457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C2CFDB-1D20-D84F-9081-A7A52BBBB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996" y="2757938"/>
            <a:ext cx="4156309" cy="3771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EA4E47-4E54-5B4D-9C02-CE957C3D8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915" y="3316619"/>
            <a:ext cx="2833504" cy="29971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829A23-329C-E84A-ABB5-08603FBEB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2248" y="2666473"/>
            <a:ext cx="3389496" cy="3470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D644F-3309-2A45-8568-C69A456331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299" y="3444344"/>
            <a:ext cx="3760445" cy="21245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607249-6AFC-D24B-975D-608D51563792}"/>
              </a:ext>
            </a:extLst>
          </p:cNvPr>
          <p:cNvSpPr txBox="1"/>
          <p:nvPr/>
        </p:nvSpPr>
        <p:spPr>
          <a:xfrm>
            <a:off x="415599" y="3756722"/>
            <a:ext cx="4425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Wrap-grad [</a:t>
            </a:r>
            <a:r>
              <a:rPr lang="en-US" sz="2000" dirty="0" err="1"/>
              <a:t>Flennerhag</a:t>
            </a:r>
            <a:r>
              <a:rPr lang="en-US" sz="2000" dirty="0"/>
              <a:t> et al. ICLR’20]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17B30E-91B0-394C-B0C7-6747AC06E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04" y="4221496"/>
            <a:ext cx="4269971" cy="18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97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30F2-B6FF-5F4B-9A40-362CAA715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Variants of MAML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A7F74-F4E2-8845-8B08-E9F3D6031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b="1" dirty="0"/>
          </a:p>
          <a:p>
            <a:pPr marL="152396" indent="0">
              <a:buNone/>
            </a:pPr>
            <a:endParaRPr lang="en-US" b="1" dirty="0"/>
          </a:p>
          <a:p>
            <a:endParaRPr lang="en-US" b="1" dirty="0"/>
          </a:p>
          <a:p>
            <a:r>
              <a:rPr lang="en-US" dirty="0"/>
              <a:t>First-order MAML</a:t>
            </a:r>
          </a:p>
          <a:p>
            <a:pPr lvl="1"/>
            <a:r>
              <a:rPr lang="en-US" dirty="0"/>
              <a:t>FOMAML [Finn et al. ICML’17]: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Reptile [Nichol et al. </a:t>
            </a:r>
            <a:r>
              <a:rPr lang="en-US" dirty="0" err="1"/>
              <a:t>arXiv</a:t>
            </a:r>
            <a:r>
              <a:rPr lang="en-US" dirty="0"/>
              <a:t> 18]: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MAML with proximal [</a:t>
            </a:r>
            <a:r>
              <a:rPr lang="en-US" dirty="0" err="1"/>
              <a:t>Rajeswaran</a:t>
            </a:r>
            <a:r>
              <a:rPr lang="en-US" dirty="0"/>
              <a:t> et al. NeurIPS’19 </a:t>
            </a:r>
            <a:r>
              <a:rPr lang="en-US" dirty="0" err="1"/>
              <a:t>iMAML</a:t>
            </a:r>
            <a:r>
              <a:rPr lang="en-US" dirty="0"/>
              <a:t>; Zhou et al. NeurIPS’19 Meta-</a:t>
            </a:r>
            <a:r>
              <a:rPr lang="en-US" dirty="0" err="1"/>
              <a:t>MinibatchProx</a:t>
            </a:r>
            <a:r>
              <a:rPr lang="en-US" dirty="0"/>
              <a:t>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A046C-9572-6843-9625-8365F1FF9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768" y="1252354"/>
            <a:ext cx="7886700" cy="96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18C498-00D3-6E48-80B6-2ED75E371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62" y="2397220"/>
            <a:ext cx="48006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722B97-77DA-044A-A741-D81CA18B5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418" y="3584126"/>
            <a:ext cx="4953000" cy="100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452BEB-FD2F-7041-B4DF-0A166CC99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418" y="4628125"/>
            <a:ext cx="4568591" cy="10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39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50"/>
          <p:cNvSpPr txBox="1">
            <a:spLocks noGrp="1"/>
          </p:cNvSpPr>
          <p:nvPr>
            <p:ph type="title"/>
          </p:nvPr>
        </p:nvSpPr>
        <p:spPr>
          <a:xfrm>
            <a:off x="415599" y="348268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/>
              <a:t>Meta-learning: Non-parametric Methods</a:t>
            </a:r>
            <a:endParaRPr b="1" dirty="0"/>
          </a:p>
        </p:txBody>
      </p:sp>
      <p:pic>
        <p:nvPicPr>
          <p:cNvPr id="1504" name="Google Shape;1504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617" y="1549501"/>
            <a:ext cx="10730764" cy="37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5400" y="5420167"/>
            <a:ext cx="4641200" cy="4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6" name="Google Shape;1506;p150"/>
          <p:cNvSpPr txBox="1"/>
          <p:nvPr/>
        </p:nvSpPr>
        <p:spPr>
          <a:xfrm>
            <a:off x="8481343" y="6565767"/>
            <a:ext cx="3710657" cy="1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67" dirty="0"/>
              <a:t>https://</a:t>
            </a:r>
            <a:r>
              <a:rPr lang="en" sz="667" dirty="0" err="1"/>
              <a:t>drive.google.com</a:t>
            </a:r>
            <a:r>
              <a:rPr lang="en" sz="667" dirty="0"/>
              <a:t>/file/d/1DuHyotdwEAEhmuHQWwRosdiVBVGm8uYx/view</a:t>
            </a:r>
            <a:endParaRPr sz="667" dirty="0"/>
          </a:p>
        </p:txBody>
      </p:sp>
      <p:sp>
        <p:nvSpPr>
          <p:cNvPr id="1507" name="Google Shape;1507;p15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34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E6BA2-9DC1-DC41-9A70-E2EDDD562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84367"/>
            <a:ext cx="11360800" cy="763600"/>
          </a:xfrm>
        </p:spPr>
        <p:txBody>
          <a:bodyPr/>
          <a:lstStyle/>
          <a:p>
            <a:r>
              <a:rPr lang="en-US" b="1" dirty="0"/>
              <a:t>Matching Network</a:t>
            </a:r>
          </a:p>
        </p:txBody>
      </p:sp>
      <p:pic>
        <p:nvPicPr>
          <p:cNvPr id="5" name="Google Shape;1514;p151">
            <a:extLst>
              <a:ext uri="{FF2B5EF4-FFF2-40B4-BE49-F238E27FC236}">
                <a16:creationId xmlns:a16="http://schemas.microsoft.com/office/drawing/2014/main" id="{D71F04F4-DAE8-3C4C-9484-742264BE0D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2001" y="3601720"/>
            <a:ext cx="2043919" cy="7636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0CB0DA-9065-8441-B4D6-BCC8CF61F0D7}"/>
                  </a:ext>
                </a:extLst>
              </p:cNvPr>
              <p:cNvSpPr txBox="1"/>
              <p:nvPr/>
            </p:nvSpPr>
            <p:spPr>
              <a:xfrm>
                <a:off x="7053081" y="1142588"/>
                <a:ext cx="482912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Meta-training: </a:t>
                </a:r>
                <a:r>
                  <a:rPr lang="en-US" sz="2800" dirty="0"/>
                  <a:t>learn the embedding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b="1" dirty="0"/>
                  <a:t>Meta-testing: </a:t>
                </a:r>
                <a:r>
                  <a:rPr lang="en-US" sz="2800" dirty="0"/>
                  <a:t>forward the network -&gt; 1-NN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0CB0DA-9065-8441-B4D6-BCC8CF61F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081" y="1142588"/>
                <a:ext cx="4829120" cy="2246769"/>
              </a:xfrm>
              <a:prstGeom prst="rect">
                <a:avLst/>
              </a:prstGeom>
              <a:blipFill>
                <a:blip r:embed="rId4"/>
                <a:stretch>
                  <a:fillRect l="-2356" t="-2809" b="-6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oogle Shape;1513;p151">
            <a:extLst>
              <a:ext uri="{FF2B5EF4-FFF2-40B4-BE49-F238E27FC236}">
                <a16:creationId xmlns:a16="http://schemas.microsoft.com/office/drawing/2014/main" id="{76857162-9C1A-8444-9C51-8232CBC634C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774" y="1554480"/>
            <a:ext cx="6478625" cy="44332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3D2E41-CEEF-B045-ACF8-249E99B8FE05}"/>
              </a:ext>
            </a:extLst>
          </p:cNvPr>
          <p:cNvSpPr txBox="1"/>
          <p:nvPr/>
        </p:nvSpPr>
        <p:spPr>
          <a:xfrm>
            <a:off x="7905440" y="4927600"/>
            <a:ext cx="387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If &gt;1 shot, how to solve this problem?</a:t>
            </a:r>
          </a:p>
        </p:txBody>
      </p:sp>
      <p:sp>
        <p:nvSpPr>
          <p:cNvPr id="7" name="Google Shape;1321;p132">
            <a:extLst>
              <a:ext uri="{FF2B5EF4-FFF2-40B4-BE49-F238E27FC236}">
                <a16:creationId xmlns:a16="http://schemas.microsoft.com/office/drawing/2014/main" id="{81412F79-3DA8-6449-A3B1-7B98B5FA903B}"/>
              </a:ext>
            </a:extLst>
          </p:cNvPr>
          <p:cNvSpPr txBox="1"/>
          <p:nvPr/>
        </p:nvSpPr>
        <p:spPr>
          <a:xfrm>
            <a:off x="4331368" y="6443987"/>
            <a:ext cx="8065973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</a:t>
            </a:r>
            <a:r>
              <a:rPr lang="en" dirty="0" err="1"/>
              <a:t>Vinyals</a:t>
            </a:r>
            <a:r>
              <a:rPr lang="en" dirty="0"/>
              <a:t> et al. Matching Network for One-shot Learning NeurIPS’16]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6177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891DF-37AE-194C-B475-37DD2C6B5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84367"/>
            <a:ext cx="11360800" cy="763600"/>
          </a:xfrm>
        </p:spPr>
        <p:txBody>
          <a:bodyPr/>
          <a:lstStyle/>
          <a:p>
            <a:r>
              <a:rPr lang="en-US" b="1" dirty="0"/>
              <a:t>Prototypical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B5DCD-409E-2F4D-A2EE-BA134297E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5232400" cy="4555200"/>
          </a:xfrm>
        </p:spPr>
        <p:txBody>
          <a:bodyPr/>
          <a:lstStyle/>
          <a:p>
            <a:r>
              <a:rPr lang="en-US" dirty="0"/>
              <a:t>Aggregate</a:t>
            </a:r>
            <a:r>
              <a:rPr lang="zh-CN" altLang="en-US" dirty="0"/>
              <a:t> </a:t>
            </a:r>
            <a:r>
              <a:rPr lang="en-US" altLang="zh-CN" dirty="0"/>
              <a:t>samples embeddings within each class</a:t>
            </a:r>
          </a:p>
          <a:p>
            <a:endParaRPr lang="en-US" dirty="0"/>
          </a:p>
          <a:p>
            <a:r>
              <a:rPr lang="en-US" dirty="0"/>
              <a:t>Learn the mapping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6F143-CEC0-2F46-82F7-112163271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002" y="1771650"/>
            <a:ext cx="5232400" cy="331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CEAC3-A9A5-CA4A-98FC-A79243CD1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594" y="3356811"/>
            <a:ext cx="3835400" cy="97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1F9FB3-7E9A-7440-B2F5-6196AE171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13" y="4492792"/>
            <a:ext cx="5473700" cy="952500"/>
          </a:xfrm>
          <a:prstGeom prst="rect">
            <a:avLst/>
          </a:prstGeom>
        </p:spPr>
      </p:pic>
      <p:sp>
        <p:nvSpPr>
          <p:cNvPr id="7" name="Google Shape;1321;p132">
            <a:extLst>
              <a:ext uri="{FF2B5EF4-FFF2-40B4-BE49-F238E27FC236}">
                <a16:creationId xmlns:a16="http://schemas.microsoft.com/office/drawing/2014/main" id="{8EC25253-FD9E-EF43-9A6E-03760556966C}"/>
              </a:ext>
            </a:extLst>
          </p:cNvPr>
          <p:cNvSpPr txBox="1"/>
          <p:nvPr/>
        </p:nvSpPr>
        <p:spPr>
          <a:xfrm>
            <a:off x="2322095" y="6404682"/>
            <a:ext cx="9738361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dirty="0"/>
              <a:t>[Snell et al. </a:t>
            </a:r>
            <a:r>
              <a:rPr lang="en-US" dirty="0"/>
              <a:t>Prototypical Networks for Few-shot Learning</a:t>
            </a:r>
            <a:r>
              <a:rPr lang="en" dirty="0"/>
              <a:t> NeurIPS’17]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346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800" y="1288630"/>
            <a:ext cx="10770400" cy="514145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123167" y="6374900"/>
            <a:ext cx="10770400" cy="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 u="sng">
                <a:solidFill>
                  <a:schemeClr val="hlink"/>
                </a:solidFill>
                <a:hlinkClick r:id="rId4"/>
              </a:rPr>
              <a:t>https://medium.com/sap-machine-learning-research/deep-few-shot-learning-a1caa289f18</a:t>
            </a:r>
            <a:endParaRPr sz="2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E86541-8EC0-FE4D-ADCB-6079470F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0" y="313514"/>
            <a:ext cx="10515600" cy="1325563"/>
          </a:xfrm>
        </p:spPr>
        <p:txBody>
          <a:bodyPr/>
          <a:lstStyle/>
          <a:p>
            <a:r>
              <a:rPr lang="en-US" b="1" dirty="0"/>
              <a:t>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194749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153"/>
          <p:cNvSpPr txBox="1">
            <a:spLocks noGrp="1"/>
          </p:cNvSpPr>
          <p:nvPr>
            <p:ph type="title"/>
          </p:nvPr>
        </p:nvSpPr>
        <p:spPr>
          <a:xfrm>
            <a:off x="301611" y="40017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/>
              <a:t>Comparison</a:t>
            </a:r>
            <a:endParaRPr b="1" dirty="0"/>
          </a:p>
        </p:txBody>
      </p:sp>
      <p:sp>
        <p:nvSpPr>
          <p:cNvPr id="1534" name="Google Shape;1534;p153"/>
          <p:cNvSpPr txBox="1">
            <a:spLocks noGrp="1"/>
          </p:cNvSpPr>
          <p:nvPr>
            <p:ph type="body" idx="1"/>
          </p:nvPr>
        </p:nvSpPr>
        <p:spPr>
          <a:xfrm>
            <a:off x="803211" y="1662423"/>
            <a:ext cx="4766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Gradient-based Methods</a:t>
            </a:r>
            <a:endParaRPr b="1" dirty="0"/>
          </a:p>
          <a:p>
            <a:pPr>
              <a:spcBef>
                <a:spcPts val="2133"/>
              </a:spcBef>
              <a:buChar char="+"/>
            </a:pPr>
            <a:r>
              <a:rPr lang="en" dirty="0"/>
              <a:t>handles different problems (regression, classification, reinforcement learning)</a:t>
            </a:r>
          </a:p>
          <a:p>
            <a:pPr marL="152396" indent="0">
              <a:spcBef>
                <a:spcPts val="2133"/>
              </a:spcBef>
              <a:buNone/>
            </a:pPr>
            <a:r>
              <a:rPr lang="en" dirty="0"/>
              <a:t>-    </a:t>
            </a:r>
            <a:r>
              <a:rPr lang="en-US" dirty="0"/>
              <a:t>computational</a:t>
            </a:r>
            <a:r>
              <a:rPr lang="en" dirty="0"/>
              <a:t> expensive</a:t>
            </a:r>
            <a:endParaRPr dirty="0"/>
          </a:p>
        </p:txBody>
      </p:sp>
      <p:sp>
        <p:nvSpPr>
          <p:cNvPr id="1535" name="Google Shape;1535;p153"/>
          <p:cNvSpPr txBox="1">
            <a:spLocks noGrp="1"/>
          </p:cNvSpPr>
          <p:nvPr>
            <p:ph type="body" idx="1"/>
          </p:nvPr>
        </p:nvSpPr>
        <p:spPr>
          <a:xfrm>
            <a:off x="6529811" y="1584523"/>
            <a:ext cx="4766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Non-parametric Methods</a:t>
            </a:r>
            <a:endParaRPr b="1" dirty="0"/>
          </a:p>
          <a:p>
            <a:pPr>
              <a:buChar char="+"/>
            </a:pPr>
            <a:endParaRPr lang="en" dirty="0"/>
          </a:p>
          <a:p>
            <a:pPr>
              <a:buChar char="+"/>
            </a:pPr>
            <a:r>
              <a:rPr lang="en-US" dirty="0"/>
              <a:t>S</a:t>
            </a:r>
            <a:r>
              <a:rPr lang="en" dirty="0"/>
              <a:t>imple and entirely feed forward</a:t>
            </a:r>
          </a:p>
          <a:p>
            <a:pPr marL="152396" indent="0">
              <a:buNone/>
            </a:pPr>
            <a:r>
              <a:rPr lang="en" dirty="0"/>
              <a:t>-   </a:t>
            </a:r>
            <a:r>
              <a:rPr lang="en-US" dirty="0"/>
              <a:t> d</a:t>
            </a:r>
            <a:r>
              <a:rPr lang="en" dirty="0"/>
              <a:t>epends on the distance metric</a:t>
            </a:r>
            <a:endParaRPr dirty="0"/>
          </a:p>
          <a:p>
            <a:pPr>
              <a:buChar char="-"/>
            </a:pPr>
            <a:r>
              <a:rPr lang="en" dirty="0"/>
              <a:t>limited to classification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8843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BA4F2-FA36-EB45-9FC9-4D175F36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Challenge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F7665-12B1-C647-8FA2-10F8FC4EE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</p:spPr>
        <p:txBody>
          <a:bodyPr/>
          <a:lstStyle/>
          <a:p>
            <a:r>
              <a:rPr lang="en-US" dirty="0"/>
              <a:t>Is task specific model enough?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6CF59B-C32F-D543-A967-3DBB13D52F2D}"/>
              </a:ext>
            </a:extLst>
          </p:cNvPr>
          <p:cNvGrpSpPr/>
          <p:nvPr/>
        </p:nvGrpSpPr>
        <p:grpSpPr>
          <a:xfrm>
            <a:off x="1102360" y="2552802"/>
            <a:ext cx="9987280" cy="3441598"/>
            <a:chOff x="1962672" y="2491842"/>
            <a:chExt cx="7161583" cy="24202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E21EC2-26EF-A142-AADD-D9598F82BA16}"/>
                </a:ext>
              </a:extLst>
            </p:cNvPr>
            <p:cNvSpPr/>
            <p:nvPr/>
          </p:nvSpPr>
          <p:spPr>
            <a:xfrm rot="18937094">
              <a:off x="6889928" y="2491842"/>
              <a:ext cx="1651645" cy="861069"/>
            </a:xfrm>
            <a:prstGeom prst="ellipse">
              <a:avLst/>
            </a:prstGeom>
            <a:ln w="317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83694C9-D7B9-FC42-A49B-455DB2017D69}"/>
                </a:ext>
              </a:extLst>
            </p:cNvPr>
            <p:cNvGrpSpPr/>
            <p:nvPr/>
          </p:nvGrpSpPr>
          <p:grpSpPr>
            <a:xfrm>
              <a:off x="1962672" y="2593861"/>
              <a:ext cx="7161583" cy="2318181"/>
              <a:chOff x="781907" y="2686260"/>
              <a:chExt cx="11184758" cy="357526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F60E60E-7BEB-2649-9E4C-D0A91E425BB4}"/>
                  </a:ext>
                </a:extLst>
              </p:cNvPr>
              <p:cNvSpPr/>
              <p:nvPr/>
            </p:nvSpPr>
            <p:spPr>
              <a:xfrm>
                <a:off x="886410" y="3148149"/>
                <a:ext cx="274320" cy="27432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F65AF58-3AE0-1C47-BDB9-E0AB342B7EA9}"/>
                  </a:ext>
                </a:extLst>
              </p:cNvPr>
              <p:cNvSpPr/>
              <p:nvPr/>
            </p:nvSpPr>
            <p:spPr>
              <a:xfrm>
                <a:off x="1069290" y="4021184"/>
                <a:ext cx="274320" cy="27432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31FB31F-852D-BC40-8229-AA88257FFD19}"/>
                  </a:ext>
                </a:extLst>
              </p:cNvPr>
              <p:cNvSpPr/>
              <p:nvPr/>
            </p:nvSpPr>
            <p:spPr>
              <a:xfrm>
                <a:off x="1953210" y="2959327"/>
                <a:ext cx="274320" cy="27432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00F6898-EEF8-D947-90D0-FFE2D8E17C34}"/>
                  </a:ext>
                </a:extLst>
              </p:cNvPr>
              <p:cNvSpPr/>
              <p:nvPr/>
            </p:nvSpPr>
            <p:spPr>
              <a:xfrm>
                <a:off x="1343610" y="3605349"/>
                <a:ext cx="274320" cy="27432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4CA27BE-BF94-0E46-A66B-D6AB975DF942}"/>
                  </a:ext>
                </a:extLst>
              </p:cNvPr>
              <p:cNvSpPr/>
              <p:nvPr/>
            </p:nvSpPr>
            <p:spPr>
              <a:xfrm>
                <a:off x="2850193" y="3546567"/>
                <a:ext cx="274320" cy="27432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7C41227-CFEC-0548-B5D6-374366296BA8}"/>
                  </a:ext>
                </a:extLst>
              </p:cNvPr>
              <p:cNvSpPr/>
              <p:nvPr/>
            </p:nvSpPr>
            <p:spPr>
              <a:xfrm>
                <a:off x="1282651" y="5229498"/>
                <a:ext cx="274320" cy="27432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4BD5A89-5FD8-1C42-94F2-33B9062F1D68}"/>
                  </a:ext>
                </a:extLst>
              </p:cNvPr>
              <p:cNvSpPr/>
              <p:nvPr/>
            </p:nvSpPr>
            <p:spPr>
              <a:xfrm>
                <a:off x="1822582" y="4504464"/>
                <a:ext cx="274320" cy="27432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343DDD7-9730-1841-AA18-4084E0EF2839}"/>
                  </a:ext>
                </a:extLst>
              </p:cNvPr>
              <p:cNvSpPr/>
              <p:nvPr/>
            </p:nvSpPr>
            <p:spPr>
              <a:xfrm>
                <a:off x="2480080" y="4702584"/>
                <a:ext cx="274320" cy="27432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AAB06A5-30A0-7547-AFB1-E0D942217DF2}"/>
                  </a:ext>
                </a:extLst>
              </p:cNvPr>
              <p:cNvSpPr/>
              <p:nvPr/>
            </p:nvSpPr>
            <p:spPr>
              <a:xfrm>
                <a:off x="3422782" y="4367304"/>
                <a:ext cx="274320" cy="27432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D2CBD2A-3E0F-7A4E-BA38-305C5D4D4633}"/>
                  </a:ext>
                </a:extLst>
              </p:cNvPr>
              <p:cNvSpPr txBox="1"/>
              <p:nvPr/>
            </p:nvSpPr>
            <p:spPr>
              <a:xfrm>
                <a:off x="781907" y="5786846"/>
                <a:ext cx="33310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Learned knowledge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9ADE97-F8E4-8248-BD77-644496E409C1}"/>
                  </a:ext>
                </a:extLst>
              </p:cNvPr>
              <p:cNvSpPr txBox="1"/>
              <p:nvPr/>
            </p:nvSpPr>
            <p:spPr>
              <a:xfrm>
                <a:off x="4725800" y="5799864"/>
                <a:ext cx="33310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Organized knowledge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B63E0A-6423-1F48-A14D-FBA5300F56E2}"/>
                  </a:ext>
                </a:extLst>
              </p:cNvPr>
              <p:cNvSpPr/>
              <p:nvPr/>
            </p:nvSpPr>
            <p:spPr>
              <a:xfrm>
                <a:off x="5575975" y="3422469"/>
                <a:ext cx="457200" cy="4572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14A5E91-F3CC-2640-BEFC-AE4581C804F2}"/>
                  </a:ext>
                </a:extLst>
              </p:cNvPr>
              <p:cNvSpPr/>
              <p:nvPr/>
            </p:nvSpPr>
            <p:spPr>
              <a:xfrm>
                <a:off x="7123924" y="3683727"/>
                <a:ext cx="457200" cy="4572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BD7A1CB-2E5F-DA41-A827-62BEB274CA9F}"/>
                  </a:ext>
                </a:extLst>
              </p:cNvPr>
              <p:cNvSpPr/>
              <p:nvPr/>
            </p:nvSpPr>
            <p:spPr>
              <a:xfrm>
                <a:off x="5450790" y="4748304"/>
                <a:ext cx="457200" cy="4572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0FDA0E89-F14F-414C-902B-817E9F627E53}"/>
                  </a:ext>
                </a:extLst>
              </p:cNvPr>
              <p:cNvCxnSpPr>
                <a:stCxn id="27" idx="0"/>
                <a:endCxn id="25" idx="4"/>
              </p:cNvCxnSpPr>
              <p:nvPr/>
            </p:nvCxnSpPr>
            <p:spPr>
              <a:xfrm flipV="1">
                <a:off x="5679390" y="3879669"/>
                <a:ext cx="125185" cy="868635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456DC72-82C9-454D-85CD-4B17031E100C}"/>
                  </a:ext>
                </a:extLst>
              </p:cNvPr>
              <p:cNvCxnSpPr>
                <a:cxnSpLocks/>
                <a:stCxn id="27" idx="6"/>
                <a:endCxn id="26" idx="4"/>
              </p:cNvCxnSpPr>
              <p:nvPr/>
            </p:nvCxnSpPr>
            <p:spPr>
              <a:xfrm flipV="1">
                <a:off x="5907990" y="4140927"/>
                <a:ext cx="1444534" cy="835977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46348C07-00A0-B34C-9705-DA926D23AE7D}"/>
                  </a:ext>
                </a:extLst>
              </p:cNvPr>
              <p:cNvCxnSpPr>
                <a:cxnSpLocks/>
                <a:stCxn id="25" idx="6"/>
                <a:endCxn id="26" idx="1"/>
              </p:cNvCxnSpPr>
              <p:nvPr/>
            </p:nvCxnSpPr>
            <p:spPr>
              <a:xfrm>
                <a:off x="6033175" y="3651069"/>
                <a:ext cx="1157704" cy="99613"/>
              </a:xfrm>
              <a:prstGeom prst="straightConnector1">
                <a:avLst/>
              </a:prstGeom>
              <a:ln w="25400"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8C0605C-E48F-4B44-8DBF-9154CFDB82A0}"/>
                  </a:ext>
                </a:extLst>
              </p:cNvPr>
              <p:cNvSpPr txBox="1"/>
              <p:nvPr/>
            </p:nvSpPr>
            <p:spPr>
              <a:xfrm>
                <a:off x="8635637" y="5751389"/>
                <a:ext cx="33310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Reuse knowledge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9A3F8D9-0505-024D-ADCC-A09EC07F9C76}"/>
                  </a:ext>
                </a:extLst>
              </p:cNvPr>
              <p:cNvSpPr/>
              <p:nvPr/>
            </p:nvSpPr>
            <p:spPr>
              <a:xfrm>
                <a:off x="9131250" y="3373994"/>
                <a:ext cx="457200" cy="4572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4F61838-AE5D-9648-AEC5-47C234447F2A}"/>
                  </a:ext>
                </a:extLst>
              </p:cNvPr>
              <p:cNvSpPr/>
              <p:nvPr/>
            </p:nvSpPr>
            <p:spPr>
              <a:xfrm>
                <a:off x="10679199" y="3635252"/>
                <a:ext cx="457200" cy="4572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F3C5ADB-DD8F-B743-BB6E-42CEB72D067A}"/>
                  </a:ext>
                </a:extLst>
              </p:cNvPr>
              <p:cNvSpPr/>
              <p:nvPr/>
            </p:nvSpPr>
            <p:spPr>
              <a:xfrm>
                <a:off x="9006065" y="4699829"/>
                <a:ext cx="457200" cy="4572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EDA3F368-4608-4E41-B1BA-80B78675132F}"/>
                  </a:ext>
                </a:extLst>
              </p:cNvPr>
              <p:cNvCxnSpPr>
                <a:stCxn id="34" idx="0"/>
                <a:endCxn id="32" idx="4"/>
              </p:cNvCxnSpPr>
              <p:nvPr/>
            </p:nvCxnSpPr>
            <p:spPr>
              <a:xfrm flipV="1">
                <a:off x="9234665" y="3831194"/>
                <a:ext cx="125185" cy="868635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8DD13FF1-C772-AD4F-BB34-CA6F820FCFE8}"/>
                  </a:ext>
                </a:extLst>
              </p:cNvPr>
              <p:cNvCxnSpPr>
                <a:cxnSpLocks/>
                <a:stCxn id="34" idx="6"/>
                <a:endCxn id="33" idx="4"/>
              </p:cNvCxnSpPr>
              <p:nvPr/>
            </p:nvCxnSpPr>
            <p:spPr>
              <a:xfrm flipV="1">
                <a:off x="9463265" y="4092452"/>
                <a:ext cx="1444534" cy="835977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77F84447-547B-2944-8953-E3187EDDF842}"/>
                  </a:ext>
                </a:extLst>
              </p:cNvPr>
              <p:cNvCxnSpPr>
                <a:cxnSpLocks/>
                <a:stCxn id="32" idx="6"/>
                <a:endCxn id="33" idx="1"/>
              </p:cNvCxnSpPr>
              <p:nvPr/>
            </p:nvCxnSpPr>
            <p:spPr>
              <a:xfrm>
                <a:off x="9588450" y="3602594"/>
                <a:ext cx="1157704" cy="99613"/>
              </a:xfrm>
              <a:prstGeom prst="straightConnector1">
                <a:avLst/>
              </a:prstGeom>
              <a:ln w="25400"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298E6F3-052B-5D43-B0E8-AC38D2082417}"/>
                  </a:ext>
                </a:extLst>
              </p:cNvPr>
              <p:cNvSpPr/>
              <p:nvPr/>
            </p:nvSpPr>
            <p:spPr>
              <a:xfrm>
                <a:off x="9848198" y="2779634"/>
                <a:ext cx="274320" cy="27432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47768D1-3E0E-6C4F-8750-121058E83EE6}"/>
                  </a:ext>
                </a:extLst>
              </p:cNvPr>
              <p:cNvSpPr txBox="1"/>
              <p:nvPr/>
            </p:nvSpPr>
            <p:spPr>
              <a:xfrm>
                <a:off x="10084525" y="2686260"/>
                <a:ext cx="1597400" cy="522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New Task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9984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F8732-386A-1C41-8113-AE3D0BE50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2" y="164553"/>
            <a:ext cx="11173861" cy="1325563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Human Beings: Knowledge Organization and Reuse</a:t>
            </a:r>
            <a:endParaRPr lang="en-US" sz="4000" b="1" dirty="0"/>
          </a:p>
        </p:txBody>
      </p:sp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DE0B3F34-A514-464B-8ED3-0DA7EFB0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80BEEED1-63B2-5343-80BC-5EFF337068E0}"/>
              </a:ext>
            </a:extLst>
          </p:cNvPr>
          <p:cNvSpPr/>
          <p:nvPr/>
        </p:nvSpPr>
        <p:spPr>
          <a:xfrm>
            <a:off x="1455650" y="6309205"/>
            <a:ext cx="92807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/>
              <a:t>Gershman, Samuel J., David M. </a:t>
            </a:r>
            <a:r>
              <a:rPr lang="en-US" altLang="zh-CN" sz="1100" dirty="0" err="1"/>
              <a:t>Blei</a:t>
            </a:r>
            <a:r>
              <a:rPr lang="en-US" altLang="zh-CN" sz="1100" dirty="0"/>
              <a:t>, and Yael </a:t>
            </a:r>
            <a:r>
              <a:rPr lang="en-US" altLang="zh-CN" sz="1100" dirty="0" err="1"/>
              <a:t>Niv</a:t>
            </a:r>
            <a:r>
              <a:rPr lang="en-US" altLang="zh-CN" sz="1100" dirty="0"/>
              <a:t>. "Context, learning, and extinction." Psychological review 117.1 (2010): 197.</a:t>
            </a:r>
          </a:p>
          <a:p>
            <a:r>
              <a:rPr lang="en-US" altLang="zh-CN" sz="1100" b="0" i="0" dirty="0">
                <a:effectLst/>
              </a:rPr>
              <a:t>Gershman, Samuel J., et al. "Statistical computations underlying the dynamics of memory updating." </a:t>
            </a:r>
            <a:r>
              <a:rPr lang="en-US" altLang="zh-CN" sz="1100" b="0" i="1" dirty="0" err="1">
                <a:effectLst/>
              </a:rPr>
              <a:t>PLoS</a:t>
            </a:r>
            <a:r>
              <a:rPr lang="en-US" altLang="zh-CN" sz="1100" b="0" i="1" dirty="0">
                <a:effectLst/>
              </a:rPr>
              <a:t> computational biology</a:t>
            </a:r>
            <a:r>
              <a:rPr lang="en-US" altLang="zh-CN" sz="1100" b="0" i="0" dirty="0">
                <a:effectLst/>
              </a:rPr>
              <a:t> 10.11 (2014): e1003939.</a:t>
            </a:r>
            <a:endParaRPr lang="zh-CN" altLang="en-US" sz="1100" dirty="0"/>
          </a:p>
        </p:txBody>
      </p:sp>
      <p:sp>
        <p:nvSpPr>
          <p:cNvPr id="6" name="Arc 66">
            <a:extLst>
              <a:ext uri="{FF2B5EF4-FFF2-40B4-BE49-F238E27FC236}">
                <a16:creationId xmlns:a16="http://schemas.microsoft.com/office/drawing/2014/main" id="{2E010E8A-E13F-674F-8545-57BE550B1559}"/>
              </a:ext>
            </a:extLst>
          </p:cNvPr>
          <p:cNvSpPr/>
          <p:nvPr/>
        </p:nvSpPr>
        <p:spPr>
          <a:xfrm rot="19051047">
            <a:off x="7274951" y="1968906"/>
            <a:ext cx="1636328" cy="1636328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组合 7">
            <a:extLst>
              <a:ext uri="{FF2B5EF4-FFF2-40B4-BE49-F238E27FC236}">
                <a16:creationId xmlns:a16="http://schemas.microsoft.com/office/drawing/2014/main" id="{99A6C507-C96B-D542-B078-794EBCB8DE1C}"/>
              </a:ext>
            </a:extLst>
          </p:cNvPr>
          <p:cNvGrpSpPr/>
          <p:nvPr/>
        </p:nvGrpSpPr>
        <p:grpSpPr>
          <a:xfrm>
            <a:off x="474132" y="2143254"/>
            <a:ext cx="3768821" cy="3510384"/>
            <a:chOff x="628650" y="1867434"/>
            <a:chExt cx="3768821" cy="3510384"/>
          </a:xfrm>
        </p:grpSpPr>
        <p:sp>
          <p:nvSpPr>
            <p:cNvPr id="8" name="Sev01">
              <a:extLst>
                <a:ext uri="{FF2B5EF4-FFF2-40B4-BE49-F238E27FC236}">
                  <a16:creationId xmlns:a16="http://schemas.microsoft.com/office/drawing/2014/main" id="{3870ECFC-DBCE-5145-8AED-3EFA55F6863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000060" y="1867434"/>
              <a:ext cx="1026000" cy="10260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cxnSp>
          <p:nvCxnSpPr>
            <p:cNvPr id="9" name="Straight Connector 25">
              <a:extLst>
                <a:ext uri="{FF2B5EF4-FFF2-40B4-BE49-F238E27FC236}">
                  <a16:creationId xmlns:a16="http://schemas.microsoft.com/office/drawing/2014/main" id="{EC621D39-8A43-AC41-A6B1-82CB1EC60083}"/>
                </a:ext>
              </a:extLst>
            </p:cNvPr>
            <p:cNvCxnSpPr/>
            <p:nvPr/>
          </p:nvCxnSpPr>
          <p:spPr>
            <a:xfrm rot="16200000">
              <a:off x="1864869" y="3541626"/>
              <a:ext cx="129638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21">
              <a:extLst>
                <a:ext uri="{FF2B5EF4-FFF2-40B4-BE49-F238E27FC236}">
                  <a16:creationId xmlns:a16="http://schemas.microsoft.com/office/drawing/2014/main" id="{F9996D40-A9C2-2846-8334-E010BB9D0E1A}"/>
                </a:ext>
              </a:extLst>
            </p:cNvPr>
            <p:cNvSpPr/>
            <p:nvPr/>
          </p:nvSpPr>
          <p:spPr>
            <a:xfrm rot="16200000">
              <a:off x="1972061" y="2586129"/>
              <a:ext cx="1080218" cy="2582601"/>
            </a:xfrm>
            <a:prstGeom prst="arc">
              <a:avLst>
                <a:gd name="adj1" fmla="val 16149006"/>
                <a:gd name="adj2" fmla="val 535956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26">
              <a:extLst>
                <a:ext uri="{FF2B5EF4-FFF2-40B4-BE49-F238E27FC236}">
                  <a16:creationId xmlns:a16="http://schemas.microsoft.com/office/drawing/2014/main" id="{32523243-B451-0A4C-9404-3A02C1B9891A}"/>
                </a:ext>
              </a:extLst>
            </p:cNvPr>
            <p:cNvCxnSpPr/>
            <p:nvPr/>
          </p:nvCxnSpPr>
          <p:spPr>
            <a:xfrm rot="16200000">
              <a:off x="1037698" y="4051624"/>
              <a:ext cx="3483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8">
              <a:extLst>
                <a:ext uri="{FF2B5EF4-FFF2-40B4-BE49-F238E27FC236}">
                  <a16:creationId xmlns:a16="http://schemas.microsoft.com/office/drawing/2014/main" id="{1FB7819D-DBD0-A640-A386-D1948DDDF9B6}"/>
                </a:ext>
              </a:extLst>
            </p:cNvPr>
            <p:cNvCxnSpPr/>
            <p:nvPr/>
          </p:nvCxnSpPr>
          <p:spPr>
            <a:xfrm rot="16200000">
              <a:off x="3629277" y="4024211"/>
              <a:ext cx="3483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055C7AA3-AABF-A94B-90F7-AE2B3F2BE61F}"/>
                </a:ext>
              </a:extLst>
            </p:cNvPr>
            <p:cNvGrpSpPr/>
            <p:nvPr/>
          </p:nvGrpSpPr>
          <p:grpSpPr>
            <a:xfrm>
              <a:off x="1919060" y="4189818"/>
              <a:ext cx="1188000" cy="1188000"/>
              <a:chOff x="1489230" y="3922383"/>
              <a:chExt cx="1188000" cy="1188000"/>
            </a:xfrm>
          </p:grpSpPr>
          <p:sp>
            <p:nvSpPr>
              <p:cNvPr id="21" name="Rounded Rectangle 32">
                <a:extLst>
                  <a:ext uri="{FF2B5EF4-FFF2-40B4-BE49-F238E27FC236}">
                    <a16:creationId xmlns:a16="http://schemas.microsoft.com/office/drawing/2014/main" id="{98C828FA-F134-AA41-B657-E26B389D7327}"/>
                  </a:ext>
                </a:extLst>
              </p:cNvPr>
              <p:cNvSpPr/>
              <p:nvPr/>
            </p:nvSpPr>
            <p:spPr>
              <a:xfrm rot="16200000">
                <a:off x="1489230" y="3922383"/>
                <a:ext cx="1188000" cy="118800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pic>
            <p:nvPicPr>
              <p:cNvPr id="22" name="图片 22">
                <a:extLst>
                  <a:ext uri="{FF2B5EF4-FFF2-40B4-BE49-F238E27FC236}">
                    <a16:creationId xmlns:a16="http://schemas.microsoft.com/office/drawing/2014/main" id="{CDF8C587-5F55-1C4A-8FBA-16D5C60CE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25229" y="3958383"/>
                <a:ext cx="1116000" cy="1116000"/>
              </a:xfrm>
              <a:prstGeom prst="roundRect">
                <a:avLst/>
              </a:prstGeom>
            </p:spPr>
          </p:pic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9E0B5DF7-C80E-CD4C-ABA3-0C2F43F47DB7}"/>
                </a:ext>
              </a:extLst>
            </p:cNvPr>
            <p:cNvGrpSpPr/>
            <p:nvPr/>
          </p:nvGrpSpPr>
          <p:grpSpPr>
            <a:xfrm>
              <a:off x="628650" y="4189818"/>
              <a:ext cx="1188000" cy="1188000"/>
              <a:chOff x="177801" y="4065692"/>
              <a:chExt cx="1188000" cy="1188000"/>
            </a:xfrm>
          </p:grpSpPr>
          <p:sp>
            <p:nvSpPr>
              <p:cNvPr id="19" name="Rounded Rectangle 31">
                <a:extLst>
                  <a:ext uri="{FF2B5EF4-FFF2-40B4-BE49-F238E27FC236}">
                    <a16:creationId xmlns:a16="http://schemas.microsoft.com/office/drawing/2014/main" id="{40D9C971-374C-9E4C-A6F4-571FDB664F72}"/>
                  </a:ext>
                </a:extLst>
              </p:cNvPr>
              <p:cNvSpPr/>
              <p:nvPr/>
            </p:nvSpPr>
            <p:spPr>
              <a:xfrm rot="16200000">
                <a:off x="177801" y="4065692"/>
                <a:ext cx="1188000" cy="118800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/>
              </a:p>
            </p:txBody>
          </p:sp>
          <p:pic>
            <p:nvPicPr>
              <p:cNvPr id="20" name="图片 20">
                <a:extLst>
                  <a:ext uri="{FF2B5EF4-FFF2-40B4-BE49-F238E27FC236}">
                    <a16:creationId xmlns:a16="http://schemas.microsoft.com/office/drawing/2014/main" id="{95A22E7F-0E68-0944-AF41-7513ED54245F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800" y="4101692"/>
                <a:ext cx="1116000" cy="1116000"/>
              </a:xfrm>
              <a:prstGeom prst="roundRect">
                <a:avLst/>
              </a:prstGeom>
            </p:spPr>
          </p:pic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7E284EC7-FC29-8346-8CC1-C2C577C5BE3C}"/>
                </a:ext>
              </a:extLst>
            </p:cNvPr>
            <p:cNvGrpSpPr/>
            <p:nvPr/>
          </p:nvGrpSpPr>
          <p:grpSpPr>
            <a:xfrm>
              <a:off x="3209471" y="4189818"/>
              <a:ext cx="1188000" cy="1188000"/>
              <a:chOff x="2758622" y="4065692"/>
              <a:chExt cx="1188000" cy="1188000"/>
            </a:xfrm>
          </p:grpSpPr>
          <p:sp>
            <p:nvSpPr>
              <p:cNvPr id="17" name="Rounded Rectangle 33">
                <a:extLst>
                  <a:ext uri="{FF2B5EF4-FFF2-40B4-BE49-F238E27FC236}">
                    <a16:creationId xmlns:a16="http://schemas.microsoft.com/office/drawing/2014/main" id="{838FBA2E-6C16-3E49-89F9-42FFD651B408}"/>
                  </a:ext>
                </a:extLst>
              </p:cNvPr>
              <p:cNvSpPr/>
              <p:nvPr/>
            </p:nvSpPr>
            <p:spPr>
              <a:xfrm rot="16200000">
                <a:off x="2758622" y="4065692"/>
                <a:ext cx="1188000" cy="118800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pic>
            <p:nvPicPr>
              <p:cNvPr id="18" name="Picture 2" descr="“store play kindergarten”的图片搜索结果">
                <a:extLst>
                  <a:ext uri="{FF2B5EF4-FFF2-40B4-BE49-F238E27FC236}">
                    <a16:creationId xmlns:a16="http://schemas.microsoft.com/office/drawing/2014/main" id="{32A42076-9DBE-764F-82B0-6F7364EE7D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4622" y="4101692"/>
                <a:ext cx="1116000" cy="1116000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文本框 16">
              <a:extLst>
                <a:ext uri="{FF2B5EF4-FFF2-40B4-BE49-F238E27FC236}">
                  <a16:creationId xmlns:a16="http://schemas.microsoft.com/office/drawing/2014/main" id="{E857418F-6CBB-6043-9BB8-F5A460D4FBFF}"/>
                </a:ext>
              </a:extLst>
            </p:cNvPr>
            <p:cNvSpPr txBox="1"/>
            <p:nvPr/>
          </p:nvSpPr>
          <p:spPr>
            <a:xfrm>
              <a:off x="2002396" y="1964935"/>
              <a:ext cx="10213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accent1"/>
                  </a:solidFill>
                </a:rPr>
                <a:t>store play</a:t>
              </a:r>
              <a:endParaRPr lang="zh-CN" altLang="en-US" sz="20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3" name="组合 23">
            <a:extLst>
              <a:ext uri="{FF2B5EF4-FFF2-40B4-BE49-F238E27FC236}">
                <a16:creationId xmlns:a16="http://schemas.microsoft.com/office/drawing/2014/main" id="{8573B377-A168-B444-8ED6-390341097749}"/>
              </a:ext>
            </a:extLst>
          </p:cNvPr>
          <p:cNvGrpSpPr/>
          <p:nvPr/>
        </p:nvGrpSpPr>
        <p:grpSpPr>
          <a:xfrm>
            <a:off x="4489033" y="2155038"/>
            <a:ext cx="1225063" cy="3498600"/>
            <a:chOff x="4651509" y="1879218"/>
            <a:chExt cx="1225063" cy="3498600"/>
          </a:xfrm>
        </p:grpSpPr>
        <p:cxnSp>
          <p:nvCxnSpPr>
            <p:cNvPr id="24" name="Straight Connector 65">
              <a:extLst>
                <a:ext uri="{FF2B5EF4-FFF2-40B4-BE49-F238E27FC236}">
                  <a16:creationId xmlns:a16="http://schemas.microsoft.com/office/drawing/2014/main" id="{6AB94457-A171-4D4C-A9E9-81F03B6A3A51}"/>
                </a:ext>
              </a:extLst>
            </p:cNvPr>
            <p:cNvCxnSpPr/>
            <p:nvPr/>
          </p:nvCxnSpPr>
          <p:spPr>
            <a:xfrm rot="16200000">
              <a:off x="4597318" y="3541626"/>
              <a:ext cx="1296383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71">
              <a:extLst>
                <a:ext uri="{FF2B5EF4-FFF2-40B4-BE49-F238E27FC236}">
                  <a16:creationId xmlns:a16="http://schemas.microsoft.com/office/drawing/2014/main" id="{4BEABB5A-E8A1-1F45-9A23-04753635F8C2}"/>
                </a:ext>
              </a:extLst>
            </p:cNvPr>
            <p:cNvSpPr/>
            <p:nvPr/>
          </p:nvSpPr>
          <p:spPr>
            <a:xfrm rot="16200000">
              <a:off x="4651509" y="4189818"/>
              <a:ext cx="1188000" cy="1188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pic>
          <p:nvPicPr>
            <p:cNvPr id="26" name="图片 26">
              <a:extLst>
                <a:ext uri="{FF2B5EF4-FFF2-40B4-BE49-F238E27FC236}">
                  <a16:creationId xmlns:a16="http://schemas.microsoft.com/office/drawing/2014/main" id="{94245FA3-0218-AF49-B4E7-2AA7DE5B3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509" y="4225818"/>
              <a:ext cx="1116000" cy="1116000"/>
            </a:xfrm>
            <a:prstGeom prst="roundRect">
              <a:avLst/>
            </a:prstGeom>
          </p:spPr>
        </p:pic>
        <p:grpSp>
          <p:nvGrpSpPr>
            <p:cNvPr id="27" name="组合 27">
              <a:extLst>
                <a:ext uri="{FF2B5EF4-FFF2-40B4-BE49-F238E27FC236}">
                  <a16:creationId xmlns:a16="http://schemas.microsoft.com/office/drawing/2014/main" id="{EE5B7816-3308-A64C-A259-AFC687F9F792}"/>
                </a:ext>
              </a:extLst>
            </p:cNvPr>
            <p:cNvGrpSpPr/>
            <p:nvPr/>
          </p:nvGrpSpPr>
          <p:grpSpPr>
            <a:xfrm>
              <a:off x="4651509" y="1879218"/>
              <a:ext cx="1225063" cy="1026571"/>
              <a:chOff x="4651509" y="1879218"/>
              <a:chExt cx="1225063" cy="1026571"/>
            </a:xfrm>
          </p:grpSpPr>
          <p:sp>
            <p:nvSpPr>
              <p:cNvPr id="28" name="Sev01">
                <a:extLst>
                  <a:ext uri="{FF2B5EF4-FFF2-40B4-BE49-F238E27FC236}">
                    <a16:creationId xmlns:a16="http://schemas.microsoft.com/office/drawing/2014/main" id="{29265717-B603-654A-9D93-78686E0E2A0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4732224" y="1879218"/>
                <a:ext cx="1026571" cy="1026571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bg1"/>
                  </a:solidFill>
                  <a:latin typeface="FontAwesome" pitchFamily="2" charset="0"/>
                </a:endParaRPr>
              </a:p>
            </p:txBody>
          </p:sp>
          <p:sp>
            <p:nvSpPr>
              <p:cNvPr id="29" name="文本框 29">
                <a:extLst>
                  <a:ext uri="{FF2B5EF4-FFF2-40B4-BE49-F238E27FC236}">
                    <a16:creationId xmlns:a16="http://schemas.microsoft.com/office/drawing/2014/main" id="{F769B96C-0B75-6F4E-A966-884CFFB44217}"/>
                  </a:ext>
                </a:extLst>
              </p:cNvPr>
              <p:cNvSpPr txBox="1"/>
              <p:nvPr/>
            </p:nvSpPr>
            <p:spPr>
              <a:xfrm>
                <a:off x="4651509" y="2174938"/>
                <a:ext cx="12250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accent2">
                        <a:lumMod val="75000"/>
                      </a:schemeClr>
                    </a:solidFill>
                  </a:rPr>
                  <a:t>market</a:t>
                </a:r>
                <a:endParaRPr lang="zh-CN" altLang="en-US" sz="2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30" name="组合 30">
            <a:extLst>
              <a:ext uri="{FF2B5EF4-FFF2-40B4-BE49-F238E27FC236}">
                <a16:creationId xmlns:a16="http://schemas.microsoft.com/office/drawing/2014/main" id="{02FA4637-5F7C-F346-B1C5-82E1B08D41DA}"/>
              </a:ext>
            </a:extLst>
          </p:cNvPr>
          <p:cNvGrpSpPr/>
          <p:nvPr/>
        </p:nvGrpSpPr>
        <p:grpSpPr>
          <a:xfrm>
            <a:off x="5923115" y="2146046"/>
            <a:ext cx="2432203" cy="3516391"/>
            <a:chOff x="6077633" y="1870226"/>
            <a:chExt cx="2432203" cy="3516391"/>
          </a:xfrm>
        </p:grpSpPr>
        <p:cxnSp>
          <p:nvCxnSpPr>
            <p:cNvPr id="31" name="Straight Connector 76">
              <a:extLst>
                <a:ext uri="{FF2B5EF4-FFF2-40B4-BE49-F238E27FC236}">
                  <a16:creationId xmlns:a16="http://schemas.microsoft.com/office/drawing/2014/main" id="{5E2E6E40-7AF1-6E4A-8CD8-2264A48C430E}"/>
                </a:ext>
              </a:extLst>
            </p:cNvPr>
            <p:cNvCxnSpPr/>
            <p:nvPr/>
          </p:nvCxnSpPr>
          <p:spPr>
            <a:xfrm>
              <a:off x="7265682" y="2894870"/>
              <a:ext cx="85" cy="43329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78">
              <a:extLst>
                <a:ext uri="{FF2B5EF4-FFF2-40B4-BE49-F238E27FC236}">
                  <a16:creationId xmlns:a16="http://schemas.microsoft.com/office/drawing/2014/main" id="{925DF2E8-8470-6C4E-83C1-31755BB8E65A}"/>
                </a:ext>
              </a:extLst>
            </p:cNvPr>
            <p:cNvSpPr/>
            <p:nvPr/>
          </p:nvSpPr>
          <p:spPr>
            <a:xfrm rot="16200000">
              <a:off x="6753446" y="3246350"/>
              <a:ext cx="1080580" cy="1244204"/>
            </a:xfrm>
            <a:prstGeom prst="arc">
              <a:avLst>
                <a:gd name="adj1" fmla="val 16200000"/>
                <a:gd name="adj2" fmla="val 5426856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79">
              <a:extLst>
                <a:ext uri="{FF2B5EF4-FFF2-40B4-BE49-F238E27FC236}">
                  <a16:creationId xmlns:a16="http://schemas.microsoft.com/office/drawing/2014/main" id="{A85E9045-F539-624F-A0C5-FAC62567ABDE}"/>
                </a:ext>
              </a:extLst>
            </p:cNvPr>
            <p:cNvCxnSpPr/>
            <p:nvPr/>
          </p:nvCxnSpPr>
          <p:spPr>
            <a:xfrm rot="16200000">
              <a:off x="6497439" y="4040797"/>
              <a:ext cx="34838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80">
              <a:extLst>
                <a:ext uri="{FF2B5EF4-FFF2-40B4-BE49-F238E27FC236}">
                  <a16:creationId xmlns:a16="http://schemas.microsoft.com/office/drawing/2014/main" id="{99A986CB-5449-3248-870A-25404A8F4018}"/>
                </a:ext>
              </a:extLst>
            </p:cNvPr>
            <p:cNvCxnSpPr/>
            <p:nvPr/>
          </p:nvCxnSpPr>
          <p:spPr>
            <a:xfrm rot="16200000">
              <a:off x="7741642" y="4047102"/>
              <a:ext cx="34838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35">
              <a:extLst>
                <a:ext uri="{FF2B5EF4-FFF2-40B4-BE49-F238E27FC236}">
                  <a16:creationId xmlns:a16="http://schemas.microsoft.com/office/drawing/2014/main" id="{0378A0DF-DD47-674D-847A-C053DDDAEF9E}"/>
                </a:ext>
              </a:extLst>
            </p:cNvPr>
            <p:cNvGrpSpPr/>
            <p:nvPr/>
          </p:nvGrpSpPr>
          <p:grpSpPr>
            <a:xfrm>
              <a:off x="6077633" y="4198617"/>
              <a:ext cx="1188000" cy="1188000"/>
              <a:chOff x="6587643" y="4039255"/>
              <a:chExt cx="1188000" cy="1188000"/>
            </a:xfrm>
          </p:grpSpPr>
          <p:sp>
            <p:nvSpPr>
              <p:cNvPr id="42" name="Rounded Rectangle 83">
                <a:extLst>
                  <a:ext uri="{FF2B5EF4-FFF2-40B4-BE49-F238E27FC236}">
                    <a16:creationId xmlns:a16="http://schemas.microsoft.com/office/drawing/2014/main" id="{A42389E1-DF82-9C4A-B504-F3498B315F3D}"/>
                  </a:ext>
                </a:extLst>
              </p:cNvPr>
              <p:cNvSpPr/>
              <p:nvPr/>
            </p:nvSpPr>
            <p:spPr>
              <a:xfrm rot="5400000">
                <a:off x="6587643" y="4039255"/>
                <a:ext cx="1188000" cy="1188000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pic>
            <p:nvPicPr>
              <p:cNvPr id="43" name="Picture 4" descr="“storubook oranges children”的图片搜索结果">
                <a:extLst>
                  <a:ext uri="{FF2B5EF4-FFF2-40B4-BE49-F238E27FC236}">
                    <a16:creationId xmlns:a16="http://schemas.microsoft.com/office/drawing/2014/main" id="{FD3A4622-5E5B-AC45-A9F2-C15F4C3BFF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74" t="1737" r="15660" b="2568"/>
              <a:stretch/>
            </p:blipFill>
            <p:spPr bwMode="auto">
              <a:xfrm>
                <a:off x="6624453" y="4075255"/>
                <a:ext cx="1114380" cy="1116000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组合 36">
              <a:extLst>
                <a:ext uri="{FF2B5EF4-FFF2-40B4-BE49-F238E27FC236}">
                  <a16:creationId xmlns:a16="http://schemas.microsoft.com/office/drawing/2014/main" id="{2E0E95B1-A266-7544-B371-22B5AEE27861}"/>
                </a:ext>
              </a:extLst>
            </p:cNvPr>
            <p:cNvGrpSpPr/>
            <p:nvPr/>
          </p:nvGrpSpPr>
          <p:grpSpPr>
            <a:xfrm>
              <a:off x="7321836" y="4198617"/>
              <a:ext cx="1188000" cy="1188000"/>
              <a:chOff x="7831846" y="4029795"/>
              <a:chExt cx="1188000" cy="1188000"/>
            </a:xfrm>
          </p:grpSpPr>
          <p:sp>
            <p:nvSpPr>
              <p:cNvPr id="40" name="Rounded Rectangle 81">
                <a:extLst>
                  <a:ext uri="{FF2B5EF4-FFF2-40B4-BE49-F238E27FC236}">
                    <a16:creationId xmlns:a16="http://schemas.microsoft.com/office/drawing/2014/main" id="{958F1AF7-DD3D-2A41-978B-1D46DF87A35D}"/>
                  </a:ext>
                </a:extLst>
              </p:cNvPr>
              <p:cNvSpPr/>
              <p:nvPr/>
            </p:nvSpPr>
            <p:spPr>
              <a:xfrm rot="5400000">
                <a:off x="7831846" y="4029795"/>
                <a:ext cx="1188000" cy="1188000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/>
              </a:p>
            </p:txBody>
          </p:sp>
          <p:pic>
            <p:nvPicPr>
              <p:cNvPr id="41" name="图片 41">
                <a:extLst>
                  <a:ext uri="{FF2B5EF4-FFF2-40B4-BE49-F238E27FC236}">
                    <a16:creationId xmlns:a16="http://schemas.microsoft.com/office/drawing/2014/main" id="{AF82339C-2CFD-1049-B14D-A84183E7CE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8631" t="18880" r="4006" b="17709"/>
              <a:stretch/>
            </p:blipFill>
            <p:spPr>
              <a:xfrm>
                <a:off x="7870138" y="4065795"/>
                <a:ext cx="1111417" cy="1116000"/>
              </a:xfrm>
              <a:prstGeom prst="roundRect">
                <a:avLst/>
              </a:prstGeom>
            </p:spPr>
          </p:pic>
        </p:grpSp>
        <p:grpSp>
          <p:nvGrpSpPr>
            <p:cNvPr id="37" name="组合 37">
              <a:extLst>
                <a:ext uri="{FF2B5EF4-FFF2-40B4-BE49-F238E27FC236}">
                  <a16:creationId xmlns:a16="http://schemas.microsoft.com/office/drawing/2014/main" id="{9DC8B0D8-1120-2E4C-9086-011FE1FF595E}"/>
                </a:ext>
              </a:extLst>
            </p:cNvPr>
            <p:cNvGrpSpPr/>
            <p:nvPr/>
          </p:nvGrpSpPr>
          <p:grpSpPr>
            <a:xfrm>
              <a:off x="6752633" y="1870226"/>
              <a:ext cx="1051767" cy="1026000"/>
              <a:chOff x="6752724" y="1965669"/>
              <a:chExt cx="1051767" cy="1026000"/>
            </a:xfrm>
          </p:grpSpPr>
          <p:sp>
            <p:nvSpPr>
              <p:cNvPr id="38" name="Sev01">
                <a:extLst>
                  <a:ext uri="{FF2B5EF4-FFF2-40B4-BE49-F238E27FC236}">
                    <a16:creationId xmlns:a16="http://schemas.microsoft.com/office/drawing/2014/main" id="{1241F982-91E1-5744-B68C-D03FB42917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6752724" y="1965669"/>
                <a:ext cx="1026000" cy="1026000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bg1"/>
                  </a:solidFill>
                  <a:latin typeface="FontAwesome" pitchFamily="2" charset="0"/>
                </a:endParaRPr>
              </a:p>
            </p:txBody>
          </p:sp>
          <p:sp>
            <p:nvSpPr>
              <p:cNvPr id="39" name="文本框 39">
                <a:extLst>
                  <a:ext uri="{FF2B5EF4-FFF2-40B4-BE49-F238E27FC236}">
                    <a16:creationId xmlns:a16="http://schemas.microsoft.com/office/drawing/2014/main" id="{75CCBBAD-0814-004A-96E7-F948395CB151}"/>
                  </a:ext>
                </a:extLst>
              </p:cNvPr>
              <p:cNvSpPr txBox="1"/>
              <p:nvPr/>
            </p:nvSpPr>
            <p:spPr>
              <a:xfrm>
                <a:off x="6783162" y="2288732"/>
                <a:ext cx="10213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accent4">
                        <a:lumMod val="50000"/>
                      </a:schemeClr>
                    </a:solidFill>
                  </a:rPr>
                  <a:t>reading</a:t>
                </a:r>
                <a:endParaRPr lang="zh-CN" altLang="en-US" sz="20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44" name="Picture 2" descr="Image result for oranges related book stories">
            <a:extLst>
              <a:ext uri="{FF2B5EF4-FFF2-40B4-BE49-F238E27FC236}">
                <a16:creationId xmlns:a16="http://schemas.microsoft.com/office/drawing/2014/main" id="{31867B64-9D30-1F4C-B1D8-85CB351AE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6" b="53929"/>
          <a:stretch/>
        </p:blipFill>
        <p:spPr bwMode="auto">
          <a:xfrm>
            <a:off x="8764484" y="2315752"/>
            <a:ext cx="2621838" cy="2106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83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EFA5-AD6F-8548-BC20-AC5E3E6BB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78" y="0"/>
            <a:ext cx="11193869" cy="1325563"/>
          </a:xfrm>
        </p:spPr>
        <p:txBody>
          <a:bodyPr/>
          <a:lstStyle/>
          <a:p>
            <a:r>
              <a:rPr lang="en-US" b="1" dirty="0"/>
              <a:t>Hierarchically Structured Meta-learning (HSML)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745DA-8466-7044-9796-058D9688B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67" y="1579360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Balance between generalization and customization</a:t>
            </a:r>
          </a:p>
          <a:p>
            <a:pPr lvl="1"/>
            <a:r>
              <a:rPr lang="en-US" sz="2800" dirty="0"/>
              <a:t>Organize tasks by hierarchical clustering</a:t>
            </a:r>
          </a:p>
          <a:p>
            <a:pPr lvl="1"/>
            <a:r>
              <a:rPr lang="en-US" sz="2800" dirty="0"/>
              <a:t>Adapt the global initialization to each cluster of tasks</a:t>
            </a:r>
          </a:p>
        </p:txBody>
      </p:sp>
      <p:pic>
        <p:nvPicPr>
          <p:cNvPr id="4" name="Google Shape;1569;p157">
            <a:extLst>
              <a:ext uri="{FF2B5EF4-FFF2-40B4-BE49-F238E27FC236}">
                <a16:creationId xmlns:a16="http://schemas.microsoft.com/office/drawing/2014/main" id="{A2494D43-088E-CB4D-B7DA-AFB710A340E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0067" y="3429000"/>
            <a:ext cx="11019181" cy="25016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21;p132">
            <a:extLst>
              <a:ext uri="{FF2B5EF4-FFF2-40B4-BE49-F238E27FC236}">
                <a16:creationId xmlns:a16="http://schemas.microsoft.com/office/drawing/2014/main" id="{034C6A76-5EB5-3348-9159-1F177A7DAE2A}"/>
              </a:ext>
            </a:extLst>
          </p:cNvPr>
          <p:cNvSpPr txBox="1"/>
          <p:nvPr/>
        </p:nvSpPr>
        <p:spPr>
          <a:xfrm>
            <a:off x="6096000" y="6404682"/>
            <a:ext cx="5964456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[Yao et al. Hierarchically Structured Meta-learning ICML’19]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1248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6CBC3-BC30-F14A-B05E-EED1AE3C8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38" y="47810"/>
            <a:ext cx="10515600" cy="1325563"/>
          </a:xfrm>
        </p:spPr>
        <p:txBody>
          <a:bodyPr/>
          <a:lstStyle/>
          <a:p>
            <a:r>
              <a:rPr lang="en-US" altLang="zh-CN" b="1" dirty="0"/>
              <a:t>HSML: Task Representation Learning</a:t>
            </a:r>
            <a:endParaRPr lang="en-US" b="1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BF6A1DDC-0310-4C47-98E3-4F3E32272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44" y="5330320"/>
            <a:ext cx="4630270" cy="77322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16BA55F-6618-984E-80E9-4794F9666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885" y="2254384"/>
            <a:ext cx="2095257" cy="45591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8F6F391-64FA-B94D-A408-4CCE63C09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924" y="3437681"/>
            <a:ext cx="5651687" cy="399052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63B6D207-81E1-3F4B-94E6-D72C075FF9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3"/>
          <a:stretch/>
        </p:blipFill>
        <p:spPr>
          <a:xfrm>
            <a:off x="1530245" y="3863337"/>
            <a:ext cx="1898756" cy="782934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9AC56600-13B6-EA4C-9768-C16AEBB3DA82}"/>
              </a:ext>
            </a:extLst>
          </p:cNvPr>
          <p:cNvSpPr txBox="1"/>
          <p:nvPr/>
        </p:nvSpPr>
        <p:spPr>
          <a:xfrm>
            <a:off x="838201" y="1675660"/>
            <a:ext cx="8822267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altLang="zh-CN" sz="2400" dirty="0"/>
              <a:t>Mean pooling auto-encoder aggregator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altLang="zh-CN" sz="300" dirty="0"/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altLang="zh-CN" sz="2800" dirty="0"/>
          </a:p>
          <a:p>
            <a:endParaRPr lang="en-US" altLang="zh-CN" sz="2400" dirty="0"/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altLang="zh-CN" sz="2400" dirty="0"/>
              <a:t>Recurrent auto-encoder aggregator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altLang="zh-CN" sz="2400" dirty="0"/>
              <a:t>Reconstruction loss for training the autoencoder</a:t>
            </a:r>
          </a:p>
        </p:txBody>
      </p:sp>
      <p:grpSp>
        <p:nvGrpSpPr>
          <p:cNvPr id="9" name="组合 11">
            <a:extLst>
              <a:ext uri="{FF2B5EF4-FFF2-40B4-BE49-F238E27FC236}">
                <a16:creationId xmlns:a16="http://schemas.microsoft.com/office/drawing/2014/main" id="{161296D5-CDBD-1246-BFC1-BD89210C50AC}"/>
              </a:ext>
            </a:extLst>
          </p:cNvPr>
          <p:cNvGrpSpPr/>
          <p:nvPr/>
        </p:nvGrpSpPr>
        <p:grpSpPr>
          <a:xfrm>
            <a:off x="7694022" y="2568141"/>
            <a:ext cx="3659777" cy="2876005"/>
            <a:chOff x="7694023" y="2623095"/>
            <a:chExt cx="3659777" cy="2876005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9CA6CBA1-EA7C-6845-AA6A-726E51F85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622" b="22004"/>
            <a:stretch/>
          </p:blipFill>
          <p:spPr>
            <a:xfrm>
              <a:off x="7694023" y="2623095"/>
              <a:ext cx="3659777" cy="249248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75E3C2E-E105-224E-AC72-4CBB7D72494A}"/>
                </a:ext>
              </a:extLst>
            </p:cNvPr>
            <p:cNvSpPr/>
            <p:nvPr/>
          </p:nvSpPr>
          <p:spPr>
            <a:xfrm>
              <a:off x="7694023" y="4891056"/>
              <a:ext cx="916577" cy="608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2" name="图片 17">
            <a:extLst>
              <a:ext uri="{FF2B5EF4-FFF2-40B4-BE49-F238E27FC236}">
                <a16:creationId xmlns:a16="http://schemas.microsoft.com/office/drawing/2014/main" id="{696E1297-C1FB-2D4B-8DAB-5E47309B2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96" y="2342631"/>
            <a:ext cx="2667137" cy="330217"/>
          </a:xfrm>
          <a:prstGeom prst="rect">
            <a:avLst/>
          </a:prstGeom>
        </p:spPr>
      </p:pic>
      <p:sp>
        <p:nvSpPr>
          <p:cNvPr id="14" name="Google Shape;1321;p132">
            <a:extLst>
              <a:ext uri="{FF2B5EF4-FFF2-40B4-BE49-F238E27FC236}">
                <a16:creationId xmlns:a16="http://schemas.microsoft.com/office/drawing/2014/main" id="{3BE12613-3D6C-BC48-B7F1-1146774EC42C}"/>
              </a:ext>
            </a:extLst>
          </p:cNvPr>
          <p:cNvSpPr txBox="1"/>
          <p:nvPr/>
        </p:nvSpPr>
        <p:spPr>
          <a:xfrm>
            <a:off x="6096000" y="6404682"/>
            <a:ext cx="5964456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[Yao et al. Hierarchically Structured Meta-learning ICML’19]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5761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49D96-2ADA-3F4D-A244-A99462B3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79" y="84125"/>
            <a:ext cx="10515600" cy="1325563"/>
          </a:xfrm>
        </p:spPr>
        <p:txBody>
          <a:bodyPr/>
          <a:lstStyle/>
          <a:p>
            <a:r>
              <a:rPr lang="en-US" altLang="zh-CN" b="1" dirty="0"/>
              <a:t>HSML: Hierarchical Task Clustering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BA839-2A62-BC44-8FE2-6105AAF3A01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021063" y="2438774"/>
            <a:ext cx="5544837" cy="853052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28366BB-FEAF-6E4F-ADDB-0700C1EBA96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157456" y="4739254"/>
            <a:ext cx="4849644" cy="825163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82A88B31-BA3F-C143-A05A-526807B065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0" t="-218" r="42720" b="16748"/>
          <a:stretch/>
        </p:blipFill>
        <p:spPr>
          <a:xfrm>
            <a:off x="8610600" y="2438774"/>
            <a:ext cx="2743200" cy="2450726"/>
          </a:xfrm>
          <a:prstGeom prst="rect">
            <a:avLst/>
          </a:prstGeom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FE317626-29ED-334F-BCFC-D75E6427AB18}"/>
              </a:ext>
            </a:extLst>
          </p:cNvPr>
          <p:cNvSpPr txBox="1"/>
          <p:nvPr/>
        </p:nvSpPr>
        <p:spPr>
          <a:xfrm>
            <a:off x="701644" y="1706164"/>
            <a:ext cx="88222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altLang="zh-CN" sz="2400" dirty="0"/>
              <a:t>Assignment step: softly assign a task to the nearest cluster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endParaRPr lang="en-US" altLang="zh-CN" sz="2400" dirty="0"/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altLang="zh-CN" sz="2400" dirty="0"/>
              <a:t>Update step: update the representation of a cluster</a:t>
            </a:r>
          </a:p>
        </p:txBody>
      </p:sp>
      <p:sp>
        <p:nvSpPr>
          <p:cNvPr id="8" name="Google Shape;1321;p132">
            <a:extLst>
              <a:ext uri="{FF2B5EF4-FFF2-40B4-BE49-F238E27FC236}">
                <a16:creationId xmlns:a16="http://schemas.microsoft.com/office/drawing/2014/main" id="{6C27E70D-3CB8-824D-8617-A4AFAD82AA31}"/>
              </a:ext>
            </a:extLst>
          </p:cNvPr>
          <p:cNvSpPr txBox="1"/>
          <p:nvPr/>
        </p:nvSpPr>
        <p:spPr>
          <a:xfrm>
            <a:off x="6096000" y="6404682"/>
            <a:ext cx="5964456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[Yao et al. Hierarchically Structured Meta-learning ICML’19]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8378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78552-AD98-0A4B-8C6E-146FF30A4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74" y="123052"/>
            <a:ext cx="10515600" cy="1325563"/>
          </a:xfrm>
        </p:spPr>
        <p:txBody>
          <a:bodyPr/>
          <a:lstStyle/>
          <a:p>
            <a:r>
              <a:rPr lang="en-US" altLang="zh-CN" b="1" dirty="0"/>
              <a:t>HSML: Knowledge Adaptation</a:t>
            </a:r>
            <a:endParaRPr lang="en-US" b="1" dirty="0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947FAF35-3B87-0342-9CAB-AAB257FC9C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0" r="11040" b="20539"/>
          <a:stretch/>
        </p:blipFill>
        <p:spPr>
          <a:xfrm>
            <a:off x="7970954" y="1785050"/>
            <a:ext cx="3358783" cy="2308324"/>
          </a:xfrm>
          <a:prstGeom prst="rect">
            <a:avLst/>
          </a:prstGeom>
        </p:spPr>
      </p:pic>
      <p:sp>
        <p:nvSpPr>
          <p:cNvPr id="5" name="文本框 3">
            <a:extLst>
              <a:ext uri="{FF2B5EF4-FFF2-40B4-BE49-F238E27FC236}">
                <a16:creationId xmlns:a16="http://schemas.microsoft.com/office/drawing/2014/main" id="{A740075B-59C4-944C-850D-9C9CCE7AD2A1}"/>
              </a:ext>
            </a:extLst>
          </p:cNvPr>
          <p:cNvSpPr txBox="1"/>
          <p:nvPr/>
        </p:nvSpPr>
        <p:spPr>
          <a:xfrm>
            <a:off x="667956" y="1297585"/>
            <a:ext cx="70580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altLang="zh-CN" sz="2400" dirty="0"/>
              <a:t>Establish a cluster-specific parameter gate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altLang="zh-CN" sz="6000" dirty="0"/>
          </a:p>
          <a:p>
            <a:endParaRPr lang="en-US" altLang="zh-CN" sz="1000" dirty="0"/>
          </a:p>
          <a:p>
            <a:endParaRPr lang="en-US" altLang="zh-CN" sz="500" dirty="0"/>
          </a:p>
          <a:p>
            <a:endParaRPr lang="en-US" altLang="zh-CN" sz="1100" dirty="0"/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altLang="zh-CN" sz="2400" dirty="0"/>
              <a:t>Adapt the global initialization with the cluster-specific gate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altLang="zh-CN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48C5C-41FA-784C-9D47-910FE3EC1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04" y="1918039"/>
            <a:ext cx="2524486" cy="43432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DD1081C-53FB-6443-B333-079679F9B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402" y="4084005"/>
            <a:ext cx="1357427" cy="321864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B781CC6E-A80C-6D40-8DD8-AA70E618435A}"/>
              </a:ext>
            </a:extLst>
          </p:cNvPr>
          <p:cNvSpPr txBox="1"/>
          <p:nvPr/>
        </p:nvSpPr>
        <p:spPr>
          <a:xfrm>
            <a:off x="854464" y="4927852"/>
            <a:ext cx="9825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+mj-lt"/>
                <a:ea typeface="Microsoft JhengHei" panose="020B0604030504040204" pitchFamily="34" charset="-120"/>
              </a:rPr>
              <a:t>Overall optimization problem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FE43385B-C04C-1342-AD96-9E3D0F4DA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63" y="5771228"/>
            <a:ext cx="5621867" cy="874832"/>
          </a:xfrm>
          <a:prstGeom prst="rect">
            <a:avLst/>
          </a:prstGeom>
        </p:spPr>
      </p:pic>
      <p:sp>
        <p:nvSpPr>
          <p:cNvPr id="11" name="Google Shape;1321;p132">
            <a:extLst>
              <a:ext uri="{FF2B5EF4-FFF2-40B4-BE49-F238E27FC236}">
                <a16:creationId xmlns:a16="http://schemas.microsoft.com/office/drawing/2014/main" id="{913273B7-87DF-F241-9C77-FBC798274323}"/>
              </a:ext>
            </a:extLst>
          </p:cNvPr>
          <p:cNvSpPr txBox="1"/>
          <p:nvPr/>
        </p:nvSpPr>
        <p:spPr>
          <a:xfrm>
            <a:off x="6096000" y="6404682"/>
            <a:ext cx="5964456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[Yao et al. Hierarchically Structured Meta-learning ICML’19]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86113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CB5A4-7691-6449-80B2-5246E7179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05" y="112462"/>
            <a:ext cx="10515600" cy="1325563"/>
          </a:xfrm>
        </p:spPr>
        <p:txBody>
          <a:bodyPr/>
          <a:lstStyle/>
          <a:p>
            <a:r>
              <a:rPr lang="en-US" b="1" dirty="0"/>
              <a:t>Qualitive analysis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EEE3A2D-BD70-3F4F-89A7-596909B75F37}"/>
              </a:ext>
            </a:extLst>
          </p:cNvPr>
          <p:cNvSpPr txBox="1"/>
          <p:nvPr/>
        </p:nvSpPr>
        <p:spPr>
          <a:xfrm>
            <a:off x="573505" y="1304666"/>
            <a:ext cx="98255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altLang="zh-CN" sz="3200" dirty="0"/>
              <a:t>Cluster assignment interpretation</a:t>
            </a:r>
          </a:p>
          <a:p>
            <a:pPr marL="838181" lvl="1" indent="-380981">
              <a:buFont typeface="Arial" panose="020B0604020202020204" pitchFamily="34" charset="0"/>
              <a:buChar char="•"/>
            </a:pPr>
            <a:r>
              <a:rPr lang="en-US" altLang="zh-CN" sz="2400" dirty="0"/>
              <a:t>4 sync family functions</a:t>
            </a:r>
          </a:p>
          <a:p>
            <a:pPr marL="1295381" lvl="2" indent="-380981">
              <a:buFont typeface="Arial" panose="020B0604020202020204" pitchFamily="34" charset="0"/>
              <a:buChar char="•"/>
            </a:pPr>
            <a:r>
              <a:rPr lang="en-US" altLang="zh-CN" sz="2400" dirty="0"/>
              <a:t>Sin</a:t>
            </a:r>
          </a:p>
          <a:p>
            <a:pPr marL="1295381" lvl="2" indent="-380981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1295381" lvl="2" indent="-380981">
              <a:buFont typeface="Arial" panose="020B0604020202020204" pitchFamily="34" charset="0"/>
              <a:buChar char="•"/>
            </a:pPr>
            <a:r>
              <a:rPr lang="en-US" altLang="zh-CN" sz="2400" dirty="0"/>
              <a:t>Line</a:t>
            </a:r>
          </a:p>
          <a:p>
            <a:pPr marL="1295381" lvl="2" indent="-380981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1295381" lvl="2" indent="-380981">
              <a:buFont typeface="Arial" panose="020B0604020202020204" pitchFamily="34" charset="0"/>
              <a:buChar char="•"/>
            </a:pPr>
            <a:r>
              <a:rPr lang="en-US" altLang="zh-CN" sz="2400" dirty="0"/>
              <a:t>Cubic</a:t>
            </a:r>
          </a:p>
          <a:p>
            <a:pPr marL="1295381" lvl="2" indent="-380981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1295381" lvl="2" indent="-380981">
              <a:buFont typeface="Arial" panose="020B0604020202020204" pitchFamily="34" charset="0"/>
              <a:buChar char="•"/>
            </a:pPr>
            <a:r>
              <a:rPr lang="en-US" altLang="zh-CN" sz="2400" dirty="0"/>
              <a:t>Quadratic</a:t>
            </a:r>
          </a:p>
          <a:p>
            <a:pPr marL="1295381" lvl="2" indent="-380981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altLang="zh-CN" sz="3200" dirty="0"/>
              <a:t>Base Learner: two layers fully connected layers</a:t>
            </a:r>
          </a:p>
          <a:p>
            <a:pPr marL="838181" lvl="1" indent="-380981">
              <a:buFont typeface="Arial" panose="020B0604020202020204" pitchFamily="34" charset="0"/>
              <a:buChar char="•"/>
            </a:pPr>
            <a:endParaRPr lang="en-US" altLang="zh-CN" sz="3200" b="1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83D06-E26A-274B-ACEB-8FE3B0569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188" y="2439729"/>
            <a:ext cx="308610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28895-6CC8-FD45-B0B2-0881FED5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85374"/>
            <a:ext cx="5645150" cy="33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39DDD-E8CF-994A-8262-78C6909D8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188" y="3263900"/>
            <a:ext cx="2260600" cy="33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01736-1B21-C54E-B235-D1D3B761E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515" y="3244739"/>
            <a:ext cx="4519863" cy="349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D44CA5-52EB-4947-8200-4FA78A7588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5744" y="4064368"/>
            <a:ext cx="3475122" cy="378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E00692-3B48-D14E-AC15-084EFCA7B7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1622" y="3915094"/>
            <a:ext cx="1599731" cy="311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1DB5B7-373E-624A-AA0B-1AEDE2EB94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1622" y="4226393"/>
            <a:ext cx="4758489" cy="266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053193-98AB-B344-9FAD-5E3A8D3D86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5744" y="4786304"/>
            <a:ext cx="3060700" cy="43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BBCBB1-48DC-9F4D-9E15-9BE28FDA76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6927" y="4849384"/>
            <a:ext cx="1803512" cy="3165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637147-8A0A-644E-B71C-F6AF02F336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3505" y="4836500"/>
            <a:ext cx="3647574" cy="290749"/>
          </a:xfrm>
          <a:prstGeom prst="rect">
            <a:avLst/>
          </a:prstGeom>
        </p:spPr>
      </p:pic>
      <p:sp>
        <p:nvSpPr>
          <p:cNvPr id="15" name="Google Shape;1321;p132">
            <a:extLst>
              <a:ext uri="{FF2B5EF4-FFF2-40B4-BE49-F238E27FC236}">
                <a16:creationId xmlns:a16="http://schemas.microsoft.com/office/drawing/2014/main" id="{18DD46B1-B3AC-634E-B539-ACA45340CF2E}"/>
              </a:ext>
            </a:extLst>
          </p:cNvPr>
          <p:cNvSpPr txBox="1"/>
          <p:nvPr/>
        </p:nvSpPr>
        <p:spPr>
          <a:xfrm>
            <a:off x="6096000" y="6404682"/>
            <a:ext cx="5964456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[Yao et al. Hierarchically Structured Meta-learning ICML’19]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7190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CB5A4-7691-6449-80B2-5246E7179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05" y="112462"/>
            <a:ext cx="10515600" cy="1325563"/>
          </a:xfrm>
        </p:spPr>
        <p:txBody>
          <a:bodyPr/>
          <a:lstStyle/>
          <a:p>
            <a:r>
              <a:rPr lang="en-US" b="1" dirty="0"/>
              <a:t>Qualitive analysis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EEE3A2D-BD70-3F4F-89A7-596909B75F37}"/>
              </a:ext>
            </a:extLst>
          </p:cNvPr>
          <p:cNvSpPr txBox="1"/>
          <p:nvPr/>
        </p:nvSpPr>
        <p:spPr>
          <a:xfrm>
            <a:off x="573505" y="1304666"/>
            <a:ext cx="98255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altLang="zh-CN" sz="3200" dirty="0"/>
              <a:t>Cluster assignment interpretation</a:t>
            </a:r>
          </a:p>
          <a:p>
            <a:pPr marL="838181" lvl="1" indent="-380981">
              <a:buFont typeface="Arial" panose="020B0604020202020204" pitchFamily="34" charset="0"/>
              <a:buChar char="•"/>
            </a:pPr>
            <a:r>
              <a:rPr lang="en-US" altLang="zh-CN" sz="2400" dirty="0"/>
              <a:t>4 sync family functions—Sin, Line, Cubic, Quadratic</a:t>
            </a:r>
          </a:p>
          <a:p>
            <a:pPr marL="838181" lvl="1" indent="-380981">
              <a:buFont typeface="Arial" panose="020B0604020202020204" pitchFamily="34" charset="0"/>
              <a:buChar char="•"/>
            </a:pPr>
            <a:r>
              <a:rPr lang="en-US" altLang="zh-CN" sz="2400" dirty="0"/>
              <a:t>K-shot: K samples are used as training (each task)</a:t>
            </a:r>
          </a:p>
          <a:p>
            <a:pPr marL="838181" lvl="1" indent="-380981">
              <a:buFont typeface="Arial" panose="020B0604020202020204" pitchFamily="34" charset="0"/>
              <a:buChar char="•"/>
            </a:pPr>
            <a:endParaRPr lang="en-US" altLang="zh-CN" sz="3200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FDF38-7D35-7448-B26C-431B4B5E5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820" b="11189"/>
          <a:stretch/>
        </p:blipFill>
        <p:spPr>
          <a:xfrm>
            <a:off x="1688660" y="2552784"/>
            <a:ext cx="2532017" cy="367614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8118075-3C99-8A41-8668-2C2DBB4E8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61" b="5930"/>
          <a:stretch/>
        </p:blipFill>
        <p:spPr>
          <a:xfrm>
            <a:off x="6050678" y="2552784"/>
            <a:ext cx="3841293" cy="3851317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550479A-9AAD-0448-AF01-601CC1423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33"/>
          <a:stretch/>
        </p:blipFill>
        <p:spPr>
          <a:xfrm>
            <a:off x="5212434" y="6367542"/>
            <a:ext cx="6462572" cy="251144"/>
          </a:xfrm>
          <a:prstGeom prst="rect">
            <a:avLst/>
          </a:prstGeom>
        </p:spPr>
      </p:pic>
      <p:sp>
        <p:nvSpPr>
          <p:cNvPr id="8" name="Google Shape;1321;p132">
            <a:extLst>
              <a:ext uri="{FF2B5EF4-FFF2-40B4-BE49-F238E27FC236}">
                <a16:creationId xmlns:a16="http://schemas.microsoft.com/office/drawing/2014/main" id="{2909E41C-EF55-AC45-ACAA-4B17F044B02C}"/>
              </a:ext>
            </a:extLst>
          </p:cNvPr>
          <p:cNvSpPr txBox="1"/>
          <p:nvPr/>
        </p:nvSpPr>
        <p:spPr>
          <a:xfrm>
            <a:off x="-27559" y="6494345"/>
            <a:ext cx="5964456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[Yao et al. Hierarchically Structured Meta-learning ICML’19]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41236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EA1F-3BAB-2E4C-8F0D-44E850DD3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07" y="0"/>
            <a:ext cx="10515600" cy="1325563"/>
          </a:xfrm>
        </p:spPr>
        <p:txBody>
          <a:bodyPr/>
          <a:lstStyle/>
          <a:p>
            <a:r>
              <a:rPr lang="en-US" b="1" dirty="0"/>
              <a:t>From cluster to meta-knowledge graph</a:t>
            </a:r>
            <a:endParaRPr lang="en-US" dirty="0"/>
          </a:p>
        </p:txBody>
      </p:sp>
      <p:sp>
        <p:nvSpPr>
          <p:cNvPr id="4" name="Google Shape;241;p9">
            <a:extLst>
              <a:ext uri="{FF2B5EF4-FFF2-40B4-BE49-F238E27FC236}">
                <a16:creationId xmlns:a16="http://schemas.microsoft.com/office/drawing/2014/main" id="{16E9FF16-1383-FE45-A610-880D36F9F86C}"/>
              </a:ext>
            </a:extLst>
          </p:cNvPr>
          <p:cNvSpPr/>
          <p:nvPr/>
        </p:nvSpPr>
        <p:spPr>
          <a:xfrm>
            <a:off x="1874016" y="1582583"/>
            <a:ext cx="6396970" cy="2204679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45;p9">
            <a:extLst>
              <a:ext uri="{FF2B5EF4-FFF2-40B4-BE49-F238E27FC236}">
                <a16:creationId xmlns:a16="http://schemas.microsoft.com/office/drawing/2014/main" id="{9DE55EE2-8E09-8846-B4CD-D9D3E8BC2A92}"/>
              </a:ext>
            </a:extLst>
          </p:cNvPr>
          <p:cNvGrpSpPr/>
          <p:nvPr/>
        </p:nvGrpSpPr>
        <p:grpSpPr>
          <a:xfrm>
            <a:off x="1369258" y="1883648"/>
            <a:ext cx="9984542" cy="3910662"/>
            <a:chOff x="474132" y="1697797"/>
            <a:chExt cx="10912190" cy="3964640"/>
          </a:xfrm>
        </p:grpSpPr>
        <p:sp>
          <p:nvSpPr>
            <p:cNvPr id="7" name="Google Shape;246;p9">
              <a:extLst>
                <a:ext uri="{FF2B5EF4-FFF2-40B4-BE49-F238E27FC236}">
                  <a16:creationId xmlns:a16="http://schemas.microsoft.com/office/drawing/2014/main" id="{AD35138B-3C1E-6C4A-AAE2-E2132654991B}"/>
                </a:ext>
              </a:extLst>
            </p:cNvPr>
            <p:cNvSpPr/>
            <p:nvPr/>
          </p:nvSpPr>
          <p:spPr>
            <a:xfrm rot="-2548953">
              <a:off x="7291609" y="1697797"/>
              <a:ext cx="1636328" cy="1636328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28575" cap="flat" cmpd="sng">
              <a:solidFill>
                <a:srgbClr val="A5A5A5"/>
              </a:solidFill>
              <a:prstDash val="dot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oogle Shape;247;p9">
              <a:extLst>
                <a:ext uri="{FF2B5EF4-FFF2-40B4-BE49-F238E27FC236}">
                  <a16:creationId xmlns:a16="http://schemas.microsoft.com/office/drawing/2014/main" id="{59DAA64E-885C-0D45-9A1B-E0D91284642C}"/>
                </a:ext>
              </a:extLst>
            </p:cNvPr>
            <p:cNvGrpSpPr/>
            <p:nvPr/>
          </p:nvGrpSpPr>
          <p:grpSpPr>
            <a:xfrm>
              <a:off x="474132" y="2143254"/>
              <a:ext cx="3768821" cy="3510384"/>
              <a:chOff x="628650" y="1867434"/>
              <a:chExt cx="3768821" cy="3510384"/>
            </a:xfrm>
          </p:grpSpPr>
          <p:sp>
            <p:nvSpPr>
              <p:cNvPr id="26" name="Google Shape;248;p9">
                <a:extLst>
                  <a:ext uri="{FF2B5EF4-FFF2-40B4-BE49-F238E27FC236}">
                    <a16:creationId xmlns:a16="http://schemas.microsoft.com/office/drawing/2014/main" id="{D03EE067-36DF-6243-8D24-951ADA468261}"/>
                  </a:ext>
                </a:extLst>
              </p:cNvPr>
              <p:cNvSpPr/>
              <p:nvPr/>
            </p:nvSpPr>
            <p:spPr>
              <a:xfrm rot="-5400000">
                <a:off x="2000060" y="1867434"/>
                <a:ext cx="1026000" cy="1026000"/>
              </a:xfrm>
              <a:prstGeom prst="ellipse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7" name="Google Shape;249;p9">
                <a:extLst>
                  <a:ext uri="{FF2B5EF4-FFF2-40B4-BE49-F238E27FC236}">
                    <a16:creationId xmlns:a16="http://schemas.microsoft.com/office/drawing/2014/main" id="{899B1C57-06DC-E34B-80DE-6367EBEA643B}"/>
                  </a:ext>
                </a:extLst>
              </p:cNvPr>
              <p:cNvCxnSpPr/>
              <p:nvPr/>
            </p:nvCxnSpPr>
            <p:spPr>
              <a:xfrm rot="-5400000">
                <a:off x="1864869" y="3541626"/>
                <a:ext cx="1296383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" name="Google Shape;250;p9">
                <a:extLst>
                  <a:ext uri="{FF2B5EF4-FFF2-40B4-BE49-F238E27FC236}">
                    <a16:creationId xmlns:a16="http://schemas.microsoft.com/office/drawing/2014/main" id="{BC34A6E6-4CE0-1C4F-B992-6D2727AE1362}"/>
                  </a:ext>
                </a:extLst>
              </p:cNvPr>
              <p:cNvSpPr/>
              <p:nvPr/>
            </p:nvSpPr>
            <p:spPr>
              <a:xfrm rot="-5400000">
                <a:off x="1972061" y="2586129"/>
                <a:ext cx="1080218" cy="2582601"/>
              </a:xfrm>
              <a:prstGeom prst="arc">
                <a:avLst>
                  <a:gd name="adj1" fmla="val 16149006"/>
                  <a:gd name="adj2" fmla="val 5359561"/>
                </a:avLst>
              </a:prstGeom>
              <a:noFill/>
              <a:ln w="19050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9" name="Google Shape;251;p9">
                <a:extLst>
                  <a:ext uri="{FF2B5EF4-FFF2-40B4-BE49-F238E27FC236}">
                    <a16:creationId xmlns:a16="http://schemas.microsoft.com/office/drawing/2014/main" id="{8AAB14AD-79B7-9048-A91D-7FE40776B2B4}"/>
                  </a:ext>
                </a:extLst>
              </p:cNvPr>
              <p:cNvCxnSpPr/>
              <p:nvPr/>
            </p:nvCxnSpPr>
            <p:spPr>
              <a:xfrm rot="-5400000">
                <a:off x="1037698" y="4051624"/>
                <a:ext cx="34838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" name="Google Shape;252;p9">
                <a:extLst>
                  <a:ext uri="{FF2B5EF4-FFF2-40B4-BE49-F238E27FC236}">
                    <a16:creationId xmlns:a16="http://schemas.microsoft.com/office/drawing/2014/main" id="{D095B69E-FC68-2440-853D-75A615D0C765}"/>
                  </a:ext>
                </a:extLst>
              </p:cNvPr>
              <p:cNvCxnSpPr/>
              <p:nvPr/>
            </p:nvCxnSpPr>
            <p:spPr>
              <a:xfrm rot="-5400000">
                <a:off x="3629277" y="4024211"/>
                <a:ext cx="34838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1" name="Google Shape;253;p9">
                <a:extLst>
                  <a:ext uri="{FF2B5EF4-FFF2-40B4-BE49-F238E27FC236}">
                    <a16:creationId xmlns:a16="http://schemas.microsoft.com/office/drawing/2014/main" id="{A8E7C110-EC37-8A41-8F90-88591B4C59AD}"/>
                  </a:ext>
                </a:extLst>
              </p:cNvPr>
              <p:cNvSpPr/>
              <p:nvPr/>
            </p:nvSpPr>
            <p:spPr>
              <a:xfrm rot="-5400000">
                <a:off x="1919061" y="4189818"/>
                <a:ext cx="1188000" cy="1188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254;p9">
                <a:extLst>
                  <a:ext uri="{FF2B5EF4-FFF2-40B4-BE49-F238E27FC236}">
                    <a16:creationId xmlns:a16="http://schemas.microsoft.com/office/drawing/2014/main" id="{F2C3FAAC-3D9D-1345-8366-38E5B7E19C30}"/>
                  </a:ext>
                </a:extLst>
              </p:cNvPr>
              <p:cNvSpPr/>
              <p:nvPr/>
            </p:nvSpPr>
            <p:spPr>
              <a:xfrm rot="-5400000">
                <a:off x="628650" y="4189818"/>
                <a:ext cx="1188000" cy="1188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255;p9">
                <a:extLst>
                  <a:ext uri="{FF2B5EF4-FFF2-40B4-BE49-F238E27FC236}">
                    <a16:creationId xmlns:a16="http://schemas.microsoft.com/office/drawing/2014/main" id="{63D0886F-78E7-474A-926C-3B6F15A57FC3}"/>
                  </a:ext>
                </a:extLst>
              </p:cNvPr>
              <p:cNvSpPr/>
              <p:nvPr/>
            </p:nvSpPr>
            <p:spPr>
              <a:xfrm rot="-5400000">
                <a:off x="3209471" y="4189818"/>
                <a:ext cx="1188000" cy="1188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256;p9">
                <a:extLst>
                  <a:ext uri="{FF2B5EF4-FFF2-40B4-BE49-F238E27FC236}">
                    <a16:creationId xmlns:a16="http://schemas.microsoft.com/office/drawing/2014/main" id="{8A8968FF-A7A8-E443-96B8-B2F731467290}"/>
                  </a:ext>
                </a:extLst>
              </p:cNvPr>
              <p:cNvSpPr txBox="1"/>
              <p:nvPr/>
            </p:nvSpPr>
            <p:spPr>
              <a:xfrm>
                <a:off x="2004733" y="2209208"/>
                <a:ext cx="1021328" cy="374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dirty="0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Math</a:t>
                </a:r>
                <a:endParaRPr sz="1800" b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257;p9">
              <a:extLst>
                <a:ext uri="{FF2B5EF4-FFF2-40B4-BE49-F238E27FC236}">
                  <a16:creationId xmlns:a16="http://schemas.microsoft.com/office/drawing/2014/main" id="{A152DFC2-4129-F84D-A457-F1501F65FBBC}"/>
                </a:ext>
              </a:extLst>
            </p:cNvPr>
            <p:cNvGrpSpPr/>
            <p:nvPr/>
          </p:nvGrpSpPr>
          <p:grpSpPr>
            <a:xfrm>
              <a:off x="4448210" y="2155038"/>
              <a:ext cx="1228823" cy="3498600"/>
              <a:chOff x="4610686" y="1879218"/>
              <a:chExt cx="1228823" cy="3498600"/>
            </a:xfrm>
          </p:grpSpPr>
          <p:cxnSp>
            <p:nvCxnSpPr>
              <p:cNvPr id="21" name="Google Shape;258;p9">
                <a:extLst>
                  <a:ext uri="{FF2B5EF4-FFF2-40B4-BE49-F238E27FC236}">
                    <a16:creationId xmlns:a16="http://schemas.microsoft.com/office/drawing/2014/main" id="{9E071C6D-3F96-6E42-BD7D-C9C3200212D0}"/>
                  </a:ext>
                </a:extLst>
              </p:cNvPr>
              <p:cNvCxnSpPr/>
              <p:nvPr/>
            </p:nvCxnSpPr>
            <p:spPr>
              <a:xfrm rot="-5400000">
                <a:off x="4597318" y="3541626"/>
                <a:ext cx="1296383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2" name="Google Shape;259;p9">
                <a:extLst>
                  <a:ext uri="{FF2B5EF4-FFF2-40B4-BE49-F238E27FC236}">
                    <a16:creationId xmlns:a16="http://schemas.microsoft.com/office/drawing/2014/main" id="{7E55097C-956D-E24D-BFE8-E2C1EAC3B348}"/>
                  </a:ext>
                </a:extLst>
              </p:cNvPr>
              <p:cNvSpPr/>
              <p:nvPr/>
            </p:nvSpPr>
            <p:spPr>
              <a:xfrm rot="-5400000">
                <a:off x="4651509" y="4189818"/>
                <a:ext cx="1188000" cy="11880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260;p9">
                <a:extLst>
                  <a:ext uri="{FF2B5EF4-FFF2-40B4-BE49-F238E27FC236}">
                    <a16:creationId xmlns:a16="http://schemas.microsoft.com/office/drawing/2014/main" id="{E98807A4-B874-8E47-B32E-41D77468D931}"/>
                  </a:ext>
                </a:extLst>
              </p:cNvPr>
              <p:cNvGrpSpPr/>
              <p:nvPr/>
            </p:nvGrpSpPr>
            <p:grpSpPr>
              <a:xfrm>
                <a:off x="4610686" y="1879218"/>
                <a:ext cx="1225063" cy="1026571"/>
                <a:chOff x="4610686" y="1879218"/>
                <a:chExt cx="1225063" cy="1026571"/>
              </a:xfrm>
            </p:grpSpPr>
            <p:sp>
              <p:nvSpPr>
                <p:cNvPr id="24" name="Google Shape;261;p9">
                  <a:extLst>
                    <a:ext uri="{FF2B5EF4-FFF2-40B4-BE49-F238E27FC236}">
                      <a16:creationId xmlns:a16="http://schemas.microsoft.com/office/drawing/2014/main" id="{22762649-00C5-3547-BE1F-A98AE266B199}"/>
                    </a:ext>
                  </a:extLst>
                </p:cNvPr>
                <p:cNvSpPr/>
                <p:nvPr/>
              </p:nvSpPr>
              <p:spPr>
                <a:xfrm rot="-5400000">
                  <a:off x="4732224" y="1879218"/>
                  <a:ext cx="1026571" cy="1026571"/>
                </a:xfrm>
                <a:prstGeom prst="ellipse">
                  <a:avLst/>
                </a:prstGeom>
                <a:noFill/>
                <a:ln w="25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0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62;p9">
                  <a:extLst>
                    <a:ext uri="{FF2B5EF4-FFF2-40B4-BE49-F238E27FC236}">
                      <a16:creationId xmlns:a16="http://schemas.microsoft.com/office/drawing/2014/main" id="{F20A3CC1-540F-1143-9EFC-B54226820FF5}"/>
                    </a:ext>
                  </a:extLst>
                </p:cNvPr>
                <p:cNvSpPr txBox="1"/>
                <p:nvPr/>
              </p:nvSpPr>
              <p:spPr>
                <a:xfrm>
                  <a:off x="4610686" y="2186243"/>
                  <a:ext cx="1225063" cy="3743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1" dirty="0">
                      <a:solidFill>
                        <a:srgbClr val="953734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Physics</a:t>
                  </a:r>
                  <a:endParaRPr sz="1800" b="1" dirty="0">
                    <a:solidFill>
                      <a:srgbClr val="953734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" name="Google Shape;263;p9">
              <a:extLst>
                <a:ext uri="{FF2B5EF4-FFF2-40B4-BE49-F238E27FC236}">
                  <a16:creationId xmlns:a16="http://schemas.microsoft.com/office/drawing/2014/main" id="{6D86E3AE-B48D-C546-B69C-F07BEA56A1B1}"/>
                </a:ext>
              </a:extLst>
            </p:cNvPr>
            <p:cNvGrpSpPr/>
            <p:nvPr/>
          </p:nvGrpSpPr>
          <p:grpSpPr>
            <a:xfrm>
              <a:off x="5923115" y="2146046"/>
              <a:ext cx="2432203" cy="3516391"/>
              <a:chOff x="6077633" y="1870226"/>
              <a:chExt cx="2432203" cy="3516391"/>
            </a:xfrm>
          </p:grpSpPr>
          <p:cxnSp>
            <p:nvCxnSpPr>
              <p:cNvPr id="12" name="Google Shape;264;p9">
                <a:extLst>
                  <a:ext uri="{FF2B5EF4-FFF2-40B4-BE49-F238E27FC236}">
                    <a16:creationId xmlns:a16="http://schemas.microsoft.com/office/drawing/2014/main" id="{CB12E133-BC99-A649-91C4-5DB957809F0C}"/>
                  </a:ext>
                </a:extLst>
              </p:cNvPr>
              <p:cNvCxnSpPr/>
              <p:nvPr/>
            </p:nvCxnSpPr>
            <p:spPr>
              <a:xfrm>
                <a:off x="7265682" y="2894870"/>
                <a:ext cx="85" cy="433291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3" name="Google Shape;265;p9">
                <a:extLst>
                  <a:ext uri="{FF2B5EF4-FFF2-40B4-BE49-F238E27FC236}">
                    <a16:creationId xmlns:a16="http://schemas.microsoft.com/office/drawing/2014/main" id="{96FF4E1F-4C56-534D-823D-F30F7BD561AA}"/>
                  </a:ext>
                </a:extLst>
              </p:cNvPr>
              <p:cNvSpPr/>
              <p:nvPr/>
            </p:nvSpPr>
            <p:spPr>
              <a:xfrm rot="-5400000">
                <a:off x="6753446" y="3246350"/>
                <a:ext cx="1080580" cy="1244204"/>
              </a:xfrm>
              <a:prstGeom prst="arc">
                <a:avLst>
                  <a:gd name="adj1" fmla="val 16200000"/>
                  <a:gd name="adj2" fmla="val 5426856"/>
                </a:avLst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" name="Google Shape;266;p9">
                <a:extLst>
                  <a:ext uri="{FF2B5EF4-FFF2-40B4-BE49-F238E27FC236}">
                    <a16:creationId xmlns:a16="http://schemas.microsoft.com/office/drawing/2014/main" id="{A49E016B-28D0-4145-AF29-F2C323052291}"/>
                  </a:ext>
                </a:extLst>
              </p:cNvPr>
              <p:cNvCxnSpPr/>
              <p:nvPr/>
            </p:nvCxnSpPr>
            <p:spPr>
              <a:xfrm rot="-5400000">
                <a:off x="6497439" y="4040797"/>
                <a:ext cx="34838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" name="Google Shape;267;p9">
                <a:extLst>
                  <a:ext uri="{FF2B5EF4-FFF2-40B4-BE49-F238E27FC236}">
                    <a16:creationId xmlns:a16="http://schemas.microsoft.com/office/drawing/2014/main" id="{D9ABA0C0-E363-F24F-980F-0BE61938C5D1}"/>
                  </a:ext>
                </a:extLst>
              </p:cNvPr>
              <p:cNvCxnSpPr/>
              <p:nvPr/>
            </p:nvCxnSpPr>
            <p:spPr>
              <a:xfrm rot="-5400000">
                <a:off x="7741642" y="4047102"/>
                <a:ext cx="34838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6" name="Google Shape;268;p9">
                <a:extLst>
                  <a:ext uri="{FF2B5EF4-FFF2-40B4-BE49-F238E27FC236}">
                    <a16:creationId xmlns:a16="http://schemas.microsoft.com/office/drawing/2014/main" id="{99C00B41-A61B-1942-BBA8-DD305026F7E9}"/>
                  </a:ext>
                </a:extLst>
              </p:cNvPr>
              <p:cNvSpPr/>
              <p:nvPr/>
            </p:nvSpPr>
            <p:spPr>
              <a:xfrm rot="5400000">
                <a:off x="6077633" y="4198617"/>
                <a:ext cx="1188000" cy="1188000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269;p9">
                <a:extLst>
                  <a:ext uri="{FF2B5EF4-FFF2-40B4-BE49-F238E27FC236}">
                    <a16:creationId xmlns:a16="http://schemas.microsoft.com/office/drawing/2014/main" id="{4510A7B7-F3CD-F349-915E-F5AE39D134B2}"/>
                  </a:ext>
                </a:extLst>
              </p:cNvPr>
              <p:cNvSpPr/>
              <p:nvPr/>
            </p:nvSpPr>
            <p:spPr>
              <a:xfrm rot="5400000">
                <a:off x="7321836" y="4198617"/>
                <a:ext cx="1188000" cy="1188000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" name="Google Shape;270;p9">
                <a:extLst>
                  <a:ext uri="{FF2B5EF4-FFF2-40B4-BE49-F238E27FC236}">
                    <a16:creationId xmlns:a16="http://schemas.microsoft.com/office/drawing/2014/main" id="{F39F49AB-7BBB-3946-ACE4-9DC318FD5787}"/>
                  </a:ext>
                </a:extLst>
              </p:cNvPr>
              <p:cNvGrpSpPr/>
              <p:nvPr/>
            </p:nvGrpSpPr>
            <p:grpSpPr>
              <a:xfrm>
                <a:off x="6752633" y="1870226"/>
                <a:ext cx="1026000" cy="1026000"/>
                <a:chOff x="6752724" y="1965669"/>
                <a:chExt cx="1026000" cy="1026000"/>
              </a:xfrm>
            </p:grpSpPr>
            <p:sp>
              <p:nvSpPr>
                <p:cNvPr id="19" name="Google Shape;271;p9">
                  <a:extLst>
                    <a:ext uri="{FF2B5EF4-FFF2-40B4-BE49-F238E27FC236}">
                      <a16:creationId xmlns:a16="http://schemas.microsoft.com/office/drawing/2014/main" id="{C5404188-BC80-6242-A1BA-5C5D18D40B7B}"/>
                    </a:ext>
                  </a:extLst>
                </p:cNvPr>
                <p:cNvSpPr/>
                <p:nvPr/>
              </p:nvSpPr>
              <p:spPr>
                <a:xfrm rot="5400000">
                  <a:off x="6752724" y="1965669"/>
                  <a:ext cx="1026000" cy="1026000"/>
                </a:xfrm>
                <a:prstGeom prst="ellipse">
                  <a:avLst/>
                </a:prstGeom>
                <a:noFill/>
                <a:ln w="25400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0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72;p9">
                  <a:extLst>
                    <a:ext uri="{FF2B5EF4-FFF2-40B4-BE49-F238E27FC236}">
                      <a16:creationId xmlns:a16="http://schemas.microsoft.com/office/drawing/2014/main" id="{8FAF505B-20D3-B747-BAAD-AA6CC592835B}"/>
                    </a:ext>
                  </a:extLst>
                </p:cNvPr>
                <p:cNvSpPr txBox="1"/>
                <p:nvPr/>
              </p:nvSpPr>
              <p:spPr>
                <a:xfrm>
                  <a:off x="6752724" y="2281687"/>
                  <a:ext cx="1021329" cy="3743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1" dirty="0">
                      <a:solidFill>
                        <a:srgbClr val="3F315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Chinese</a:t>
                  </a:r>
                  <a:endParaRPr sz="1800" b="1" dirty="0">
                    <a:solidFill>
                      <a:srgbClr val="3F315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pic>
          <p:nvPicPr>
            <p:cNvPr id="11" name="Google Shape;273;p9" descr="Image result for oranges related book stories">
              <a:extLst>
                <a:ext uri="{FF2B5EF4-FFF2-40B4-BE49-F238E27FC236}">
                  <a16:creationId xmlns:a16="http://schemas.microsoft.com/office/drawing/2014/main" id="{43127A32-724A-F44C-B1D7-691745C1E79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2516" b="53929"/>
            <a:stretch/>
          </p:blipFill>
          <p:spPr>
            <a:xfrm>
              <a:off x="8764484" y="2315752"/>
              <a:ext cx="2621838" cy="2106191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35" name="Google Shape;274;p9">
            <a:extLst>
              <a:ext uri="{FF2B5EF4-FFF2-40B4-BE49-F238E27FC236}">
                <a16:creationId xmlns:a16="http://schemas.microsoft.com/office/drawing/2014/main" id="{444F8248-67BE-6A4E-8F11-D7A8E5EF18D4}"/>
              </a:ext>
            </a:extLst>
          </p:cNvPr>
          <p:cNvSpPr txBox="1"/>
          <p:nvPr/>
        </p:nvSpPr>
        <p:spPr>
          <a:xfrm>
            <a:off x="1352165" y="4961914"/>
            <a:ext cx="111793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Algebra</a:t>
            </a:r>
            <a:endParaRPr sz="2400" dirty="0"/>
          </a:p>
        </p:txBody>
      </p:sp>
      <p:sp>
        <p:nvSpPr>
          <p:cNvPr id="36" name="Google Shape;275;p9">
            <a:extLst>
              <a:ext uri="{FF2B5EF4-FFF2-40B4-BE49-F238E27FC236}">
                <a16:creationId xmlns:a16="http://schemas.microsoft.com/office/drawing/2014/main" id="{DA8B0057-CADC-9740-9941-7A4F23F51221}"/>
              </a:ext>
            </a:extLst>
          </p:cNvPr>
          <p:cNvSpPr txBox="1"/>
          <p:nvPr/>
        </p:nvSpPr>
        <p:spPr>
          <a:xfrm>
            <a:off x="2381472" y="4962208"/>
            <a:ext cx="142400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Geometry</a:t>
            </a:r>
            <a:endParaRPr sz="2800" dirty="0"/>
          </a:p>
        </p:txBody>
      </p:sp>
      <p:sp>
        <p:nvSpPr>
          <p:cNvPr id="37" name="Google Shape;276;p9">
            <a:extLst>
              <a:ext uri="{FF2B5EF4-FFF2-40B4-BE49-F238E27FC236}">
                <a16:creationId xmlns:a16="http://schemas.microsoft.com/office/drawing/2014/main" id="{03C136AD-4CA6-3342-8678-BA1C10415D50}"/>
              </a:ext>
            </a:extLst>
          </p:cNvPr>
          <p:cNvSpPr txBox="1"/>
          <p:nvPr/>
        </p:nvSpPr>
        <p:spPr>
          <a:xfrm>
            <a:off x="3768030" y="4965426"/>
            <a:ext cx="111793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endParaRPr sz="2400" dirty="0"/>
          </a:p>
        </p:txBody>
      </p:sp>
      <p:sp>
        <p:nvSpPr>
          <p:cNvPr id="38" name="Google Shape;277;p9">
            <a:extLst>
              <a:ext uri="{FF2B5EF4-FFF2-40B4-BE49-F238E27FC236}">
                <a16:creationId xmlns:a16="http://schemas.microsoft.com/office/drawing/2014/main" id="{735028D4-3689-8F43-AB11-FA5EDB47F91E}"/>
              </a:ext>
            </a:extLst>
          </p:cNvPr>
          <p:cNvSpPr txBox="1"/>
          <p:nvPr/>
        </p:nvSpPr>
        <p:spPr>
          <a:xfrm>
            <a:off x="5005499" y="4852682"/>
            <a:ext cx="120453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Electromagnetism</a:t>
            </a:r>
            <a:endParaRPr sz="2800" dirty="0"/>
          </a:p>
        </p:txBody>
      </p:sp>
      <p:sp>
        <p:nvSpPr>
          <p:cNvPr id="39" name="Google Shape;278;p9">
            <a:extLst>
              <a:ext uri="{FF2B5EF4-FFF2-40B4-BE49-F238E27FC236}">
                <a16:creationId xmlns:a16="http://schemas.microsoft.com/office/drawing/2014/main" id="{936DF45F-C410-B040-8C75-03ADE975E827}"/>
              </a:ext>
            </a:extLst>
          </p:cNvPr>
          <p:cNvSpPr txBox="1"/>
          <p:nvPr/>
        </p:nvSpPr>
        <p:spPr>
          <a:xfrm>
            <a:off x="6355021" y="4968969"/>
            <a:ext cx="111793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Poem</a:t>
            </a:r>
            <a:endParaRPr dirty="0"/>
          </a:p>
        </p:txBody>
      </p:sp>
      <p:sp>
        <p:nvSpPr>
          <p:cNvPr id="40" name="Google Shape;279;p9">
            <a:extLst>
              <a:ext uri="{FF2B5EF4-FFF2-40B4-BE49-F238E27FC236}">
                <a16:creationId xmlns:a16="http://schemas.microsoft.com/office/drawing/2014/main" id="{2021BCAB-C144-CD4F-AE0E-BC373B04BD3A}"/>
              </a:ext>
            </a:extLst>
          </p:cNvPr>
          <p:cNvSpPr txBox="1"/>
          <p:nvPr/>
        </p:nvSpPr>
        <p:spPr>
          <a:xfrm>
            <a:off x="7467790" y="5021960"/>
            <a:ext cx="111793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dirty="0"/>
          </a:p>
        </p:txBody>
      </p:sp>
      <p:cxnSp>
        <p:nvCxnSpPr>
          <p:cNvPr id="41" name="Google Shape;280;p9">
            <a:extLst>
              <a:ext uri="{FF2B5EF4-FFF2-40B4-BE49-F238E27FC236}">
                <a16:creationId xmlns:a16="http://schemas.microsoft.com/office/drawing/2014/main" id="{AD7C1EE5-373F-FE4B-9CD1-6491E87BDC79}"/>
              </a:ext>
            </a:extLst>
          </p:cNvPr>
          <p:cNvCxnSpPr>
            <a:stCxn id="34" idx="3"/>
            <a:endCxn id="25" idx="1"/>
          </p:cNvCxnSpPr>
          <p:nvPr/>
        </p:nvCxnSpPr>
        <p:spPr>
          <a:xfrm flipV="1">
            <a:off x="3562865" y="2822155"/>
            <a:ext cx="1442634" cy="22652"/>
          </a:xfrm>
          <a:prstGeom prst="straightConnector1">
            <a:avLst/>
          </a:prstGeom>
          <a:noFill/>
          <a:ln w="476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2" name="Google Shape;281;p9">
            <a:extLst>
              <a:ext uri="{FF2B5EF4-FFF2-40B4-BE49-F238E27FC236}">
                <a16:creationId xmlns:a16="http://schemas.microsoft.com/office/drawing/2014/main" id="{F5CEB82D-AC8B-2844-AB39-226E630F1769}"/>
              </a:ext>
            </a:extLst>
          </p:cNvPr>
          <p:cNvCxnSpPr>
            <a:stCxn id="25" idx="3"/>
            <a:endCxn id="20" idx="1"/>
          </p:cNvCxnSpPr>
          <p:nvPr/>
        </p:nvCxnSpPr>
        <p:spPr>
          <a:xfrm>
            <a:off x="6126419" y="2822155"/>
            <a:ext cx="84622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3" name="Google Shape;282;p9">
            <a:extLst>
              <a:ext uri="{FF2B5EF4-FFF2-40B4-BE49-F238E27FC236}">
                <a16:creationId xmlns:a16="http://schemas.microsoft.com/office/drawing/2014/main" id="{E55B3769-8FCC-2740-BE5B-32296E0FAF10}"/>
              </a:ext>
            </a:extLst>
          </p:cNvPr>
          <p:cNvCxnSpPr>
            <a:stCxn id="26" idx="6"/>
            <a:endCxn id="19" idx="2"/>
          </p:cNvCxnSpPr>
          <p:nvPr/>
        </p:nvCxnSpPr>
        <p:spPr>
          <a:xfrm rot="16200000" flipH="1">
            <a:off x="5266375" y="150141"/>
            <a:ext cx="2754" cy="4348555"/>
          </a:xfrm>
          <a:prstGeom prst="bentConnector3">
            <a:avLst>
              <a:gd name="adj1" fmla="val -6970770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4" name="Google Shape;283;p9">
            <a:extLst>
              <a:ext uri="{FF2B5EF4-FFF2-40B4-BE49-F238E27FC236}">
                <a16:creationId xmlns:a16="http://schemas.microsoft.com/office/drawing/2014/main" id="{63244D26-3EB9-DF49-95DD-A0FA4E1C812B}"/>
              </a:ext>
            </a:extLst>
          </p:cNvPr>
          <p:cNvCxnSpPr>
            <a:cxnSpLocks/>
          </p:cNvCxnSpPr>
          <p:nvPr/>
        </p:nvCxnSpPr>
        <p:spPr>
          <a:xfrm>
            <a:off x="2135970" y="2335418"/>
            <a:ext cx="218491" cy="4976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5" name="Google Shape;284;p9">
            <a:extLst>
              <a:ext uri="{FF2B5EF4-FFF2-40B4-BE49-F238E27FC236}">
                <a16:creationId xmlns:a16="http://schemas.microsoft.com/office/drawing/2014/main" id="{324194BD-46A3-8543-AE83-0370CE92EC3D}"/>
              </a:ext>
            </a:extLst>
          </p:cNvPr>
          <p:cNvSpPr txBox="1"/>
          <p:nvPr/>
        </p:nvSpPr>
        <p:spPr>
          <a:xfrm>
            <a:off x="637470" y="1676461"/>
            <a:ext cx="191250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 structure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721651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350" y="1023097"/>
            <a:ext cx="9385300" cy="52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333300" y="6217623"/>
            <a:ext cx="8979200" cy="6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 u="sng" dirty="0">
                <a:solidFill>
                  <a:schemeClr val="hlink"/>
                </a:solidFill>
                <a:hlinkClick r:id="rId4"/>
              </a:rPr>
              <a:t>https://bair.berkeley.edu/blog/2018/06/28/daml/</a:t>
            </a:r>
            <a:endParaRPr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E8E5CA-5B42-F04A-A9B6-CB123633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124" y="152726"/>
            <a:ext cx="10515600" cy="1325563"/>
          </a:xfrm>
        </p:spPr>
        <p:txBody>
          <a:bodyPr/>
          <a:lstStyle/>
          <a:p>
            <a:r>
              <a:rPr lang="en-US" b="1" dirty="0"/>
              <a:t>Robot Manipulation</a:t>
            </a:r>
          </a:p>
        </p:txBody>
      </p:sp>
    </p:spTree>
    <p:extLst>
      <p:ext uri="{BB962C8B-B14F-4D97-AF65-F5344CB8AC3E}">
        <p14:creationId xmlns:p14="http://schemas.microsoft.com/office/powerpoint/2010/main" val="9124190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EA1F-3BAB-2E4C-8F0D-44E850DD3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70" y="16176"/>
            <a:ext cx="10515600" cy="1325563"/>
          </a:xfrm>
        </p:spPr>
        <p:txBody>
          <a:bodyPr/>
          <a:lstStyle/>
          <a:p>
            <a:r>
              <a:rPr lang="en-US" b="1" dirty="0"/>
              <a:t>From cluster to meta-knowledge graph</a:t>
            </a:r>
            <a:endParaRPr lang="en-US" dirty="0"/>
          </a:p>
        </p:txBody>
      </p:sp>
      <p:sp>
        <p:nvSpPr>
          <p:cNvPr id="4" name="Google Shape;241;p9">
            <a:extLst>
              <a:ext uri="{FF2B5EF4-FFF2-40B4-BE49-F238E27FC236}">
                <a16:creationId xmlns:a16="http://schemas.microsoft.com/office/drawing/2014/main" id="{16E9FF16-1383-FE45-A610-880D36F9F86C}"/>
              </a:ext>
            </a:extLst>
          </p:cNvPr>
          <p:cNvSpPr/>
          <p:nvPr/>
        </p:nvSpPr>
        <p:spPr>
          <a:xfrm>
            <a:off x="1874016" y="1582583"/>
            <a:ext cx="6396970" cy="2204679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45;p9">
            <a:extLst>
              <a:ext uri="{FF2B5EF4-FFF2-40B4-BE49-F238E27FC236}">
                <a16:creationId xmlns:a16="http://schemas.microsoft.com/office/drawing/2014/main" id="{9DE55EE2-8E09-8846-B4CD-D9D3E8BC2A92}"/>
              </a:ext>
            </a:extLst>
          </p:cNvPr>
          <p:cNvGrpSpPr/>
          <p:nvPr/>
        </p:nvGrpSpPr>
        <p:grpSpPr>
          <a:xfrm>
            <a:off x="1369258" y="1883648"/>
            <a:ext cx="9984542" cy="3910662"/>
            <a:chOff x="474132" y="1697797"/>
            <a:chExt cx="10912190" cy="3964640"/>
          </a:xfrm>
        </p:grpSpPr>
        <p:sp>
          <p:nvSpPr>
            <p:cNvPr id="7" name="Google Shape;246;p9">
              <a:extLst>
                <a:ext uri="{FF2B5EF4-FFF2-40B4-BE49-F238E27FC236}">
                  <a16:creationId xmlns:a16="http://schemas.microsoft.com/office/drawing/2014/main" id="{AD35138B-3C1E-6C4A-AAE2-E2132654991B}"/>
                </a:ext>
              </a:extLst>
            </p:cNvPr>
            <p:cNvSpPr/>
            <p:nvPr/>
          </p:nvSpPr>
          <p:spPr>
            <a:xfrm rot="-2548953">
              <a:off x="7291609" y="1697797"/>
              <a:ext cx="1636328" cy="1636328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28575" cap="flat" cmpd="sng">
              <a:solidFill>
                <a:srgbClr val="A5A5A5"/>
              </a:solidFill>
              <a:prstDash val="dot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oogle Shape;247;p9">
              <a:extLst>
                <a:ext uri="{FF2B5EF4-FFF2-40B4-BE49-F238E27FC236}">
                  <a16:creationId xmlns:a16="http://schemas.microsoft.com/office/drawing/2014/main" id="{59DAA64E-885C-0D45-9A1B-E0D91284642C}"/>
                </a:ext>
              </a:extLst>
            </p:cNvPr>
            <p:cNvGrpSpPr/>
            <p:nvPr/>
          </p:nvGrpSpPr>
          <p:grpSpPr>
            <a:xfrm>
              <a:off x="474132" y="2143254"/>
              <a:ext cx="3768821" cy="3510384"/>
              <a:chOff x="628650" y="1867434"/>
              <a:chExt cx="3768821" cy="3510384"/>
            </a:xfrm>
          </p:grpSpPr>
          <p:sp>
            <p:nvSpPr>
              <p:cNvPr id="26" name="Google Shape;248;p9">
                <a:extLst>
                  <a:ext uri="{FF2B5EF4-FFF2-40B4-BE49-F238E27FC236}">
                    <a16:creationId xmlns:a16="http://schemas.microsoft.com/office/drawing/2014/main" id="{D03EE067-36DF-6243-8D24-951ADA468261}"/>
                  </a:ext>
                </a:extLst>
              </p:cNvPr>
              <p:cNvSpPr/>
              <p:nvPr/>
            </p:nvSpPr>
            <p:spPr>
              <a:xfrm rot="-5400000">
                <a:off x="2000060" y="1867434"/>
                <a:ext cx="1026000" cy="1026000"/>
              </a:xfrm>
              <a:prstGeom prst="ellipse">
                <a:avLst/>
              </a:prstGeom>
              <a:noFill/>
              <a:ln w="254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7" name="Google Shape;249;p9">
                <a:extLst>
                  <a:ext uri="{FF2B5EF4-FFF2-40B4-BE49-F238E27FC236}">
                    <a16:creationId xmlns:a16="http://schemas.microsoft.com/office/drawing/2014/main" id="{899B1C57-06DC-E34B-80DE-6367EBEA643B}"/>
                  </a:ext>
                </a:extLst>
              </p:cNvPr>
              <p:cNvCxnSpPr/>
              <p:nvPr/>
            </p:nvCxnSpPr>
            <p:spPr>
              <a:xfrm rot="-5400000">
                <a:off x="1864869" y="3541626"/>
                <a:ext cx="1296383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" name="Google Shape;250;p9">
                <a:extLst>
                  <a:ext uri="{FF2B5EF4-FFF2-40B4-BE49-F238E27FC236}">
                    <a16:creationId xmlns:a16="http://schemas.microsoft.com/office/drawing/2014/main" id="{BC34A6E6-4CE0-1C4F-B992-6D2727AE1362}"/>
                  </a:ext>
                </a:extLst>
              </p:cNvPr>
              <p:cNvSpPr/>
              <p:nvPr/>
            </p:nvSpPr>
            <p:spPr>
              <a:xfrm rot="-5400000">
                <a:off x="1972061" y="2586129"/>
                <a:ext cx="1080218" cy="2582601"/>
              </a:xfrm>
              <a:prstGeom prst="arc">
                <a:avLst>
                  <a:gd name="adj1" fmla="val 16149006"/>
                  <a:gd name="adj2" fmla="val 5359561"/>
                </a:avLst>
              </a:prstGeom>
              <a:noFill/>
              <a:ln w="19050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9" name="Google Shape;251;p9">
                <a:extLst>
                  <a:ext uri="{FF2B5EF4-FFF2-40B4-BE49-F238E27FC236}">
                    <a16:creationId xmlns:a16="http://schemas.microsoft.com/office/drawing/2014/main" id="{8AAB14AD-79B7-9048-A91D-7FE40776B2B4}"/>
                  </a:ext>
                </a:extLst>
              </p:cNvPr>
              <p:cNvCxnSpPr/>
              <p:nvPr/>
            </p:nvCxnSpPr>
            <p:spPr>
              <a:xfrm rot="-5400000">
                <a:off x="1037698" y="4051624"/>
                <a:ext cx="34838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" name="Google Shape;252;p9">
                <a:extLst>
                  <a:ext uri="{FF2B5EF4-FFF2-40B4-BE49-F238E27FC236}">
                    <a16:creationId xmlns:a16="http://schemas.microsoft.com/office/drawing/2014/main" id="{D095B69E-FC68-2440-853D-75A615D0C765}"/>
                  </a:ext>
                </a:extLst>
              </p:cNvPr>
              <p:cNvCxnSpPr/>
              <p:nvPr/>
            </p:nvCxnSpPr>
            <p:spPr>
              <a:xfrm rot="-5400000">
                <a:off x="3629277" y="4024211"/>
                <a:ext cx="34838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1" name="Google Shape;253;p9">
                <a:extLst>
                  <a:ext uri="{FF2B5EF4-FFF2-40B4-BE49-F238E27FC236}">
                    <a16:creationId xmlns:a16="http://schemas.microsoft.com/office/drawing/2014/main" id="{A8E7C110-EC37-8A41-8F90-88591B4C59AD}"/>
                  </a:ext>
                </a:extLst>
              </p:cNvPr>
              <p:cNvSpPr/>
              <p:nvPr/>
            </p:nvSpPr>
            <p:spPr>
              <a:xfrm rot="-5400000">
                <a:off x="1919061" y="4189818"/>
                <a:ext cx="1188000" cy="1188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254;p9">
                <a:extLst>
                  <a:ext uri="{FF2B5EF4-FFF2-40B4-BE49-F238E27FC236}">
                    <a16:creationId xmlns:a16="http://schemas.microsoft.com/office/drawing/2014/main" id="{F2C3FAAC-3D9D-1345-8366-38E5B7E19C30}"/>
                  </a:ext>
                </a:extLst>
              </p:cNvPr>
              <p:cNvSpPr/>
              <p:nvPr/>
            </p:nvSpPr>
            <p:spPr>
              <a:xfrm rot="-5400000">
                <a:off x="628650" y="4189818"/>
                <a:ext cx="1188000" cy="1188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255;p9">
                <a:extLst>
                  <a:ext uri="{FF2B5EF4-FFF2-40B4-BE49-F238E27FC236}">
                    <a16:creationId xmlns:a16="http://schemas.microsoft.com/office/drawing/2014/main" id="{63D0886F-78E7-474A-926C-3B6F15A57FC3}"/>
                  </a:ext>
                </a:extLst>
              </p:cNvPr>
              <p:cNvSpPr/>
              <p:nvPr/>
            </p:nvSpPr>
            <p:spPr>
              <a:xfrm rot="-5400000">
                <a:off x="3209471" y="4189818"/>
                <a:ext cx="1188000" cy="1188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256;p9">
                <a:extLst>
                  <a:ext uri="{FF2B5EF4-FFF2-40B4-BE49-F238E27FC236}">
                    <a16:creationId xmlns:a16="http://schemas.microsoft.com/office/drawing/2014/main" id="{8A8968FF-A7A8-E443-96B8-B2F731467290}"/>
                  </a:ext>
                </a:extLst>
              </p:cNvPr>
              <p:cNvSpPr txBox="1"/>
              <p:nvPr/>
            </p:nvSpPr>
            <p:spPr>
              <a:xfrm>
                <a:off x="2004733" y="2209208"/>
                <a:ext cx="1021328" cy="374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dirty="0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Math</a:t>
                </a:r>
                <a:endParaRPr sz="1800" b="1" dirty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257;p9">
              <a:extLst>
                <a:ext uri="{FF2B5EF4-FFF2-40B4-BE49-F238E27FC236}">
                  <a16:creationId xmlns:a16="http://schemas.microsoft.com/office/drawing/2014/main" id="{A152DFC2-4129-F84D-A457-F1501F65FBBC}"/>
                </a:ext>
              </a:extLst>
            </p:cNvPr>
            <p:cNvGrpSpPr/>
            <p:nvPr/>
          </p:nvGrpSpPr>
          <p:grpSpPr>
            <a:xfrm>
              <a:off x="4448210" y="2155038"/>
              <a:ext cx="1228823" cy="3498600"/>
              <a:chOff x="4610686" y="1879218"/>
              <a:chExt cx="1228823" cy="3498600"/>
            </a:xfrm>
          </p:grpSpPr>
          <p:cxnSp>
            <p:nvCxnSpPr>
              <p:cNvPr id="21" name="Google Shape;258;p9">
                <a:extLst>
                  <a:ext uri="{FF2B5EF4-FFF2-40B4-BE49-F238E27FC236}">
                    <a16:creationId xmlns:a16="http://schemas.microsoft.com/office/drawing/2014/main" id="{9E071C6D-3F96-6E42-BD7D-C9C3200212D0}"/>
                  </a:ext>
                </a:extLst>
              </p:cNvPr>
              <p:cNvCxnSpPr/>
              <p:nvPr/>
            </p:nvCxnSpPr>
            <p:spPr>
              <a:xfrm rot="-5400000">
                <a:off x="4597318" y="3541626"/>
                <a:ext cx="1296383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2" name="Google Shape;259;p9">
                <a:extLst>
                  <a:ext uri="{FF2B5EF4-FFF2-40B4-BE49-F238E27FC236}">
                    <a16:creationId xmlns:a16="http://schemas.microsoft.com/office/drawing/2014/main" id="{7E55097C-956D-E24D-BFE8-E2C1EAC3B348}"/>
                  </a:ext>
                </a:extLst>
              </p:cNvPr>
              <p:cNvSpPr/>
              <p:nvPr/>
            </p:nvSpPr>
            <p:spPr>
              <a:xfrm rot="-5400000">
                <a:off x="4651509" y="4189818"/>
                <a:ext cx="1188000" cy="11880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260;p9">
                <a:extLst>
                  <a:ext uri="{FF2B5EF4-FFF2-40B4-BE49-F238E27FC236}">
                    <a16:creationId xmlns:a16="http://schemas.microsoft.com/office/drawing/2014/main" id="{E98807A4-B874-8E47-B32E-41D77468D931}"/>
                  </a:ext>
                </a:extLst>
              </p:cNvPr>
              <p:cNvGrpSpPr/>
              <p:nvPr/>
            </p:nvGrpSpPr>
            <p:grpSpPr>
              <a:xfrm>
                <a:off x="4610686" y="1879218"/>
                <a:ext cx="1225063" cy="1026571"/>
                <a:chOff x="4610686" y="1879218"/>
                <a:chExt cx="1225063" cy="1026571"/>
              </a:xfrm>
            </p:grpSpPr>
            <p:sp>
              <p:nvSpPr>
                <p:cNvPr id="24" name="Google Shape;261;p9">
                  <a:extLst>
                    <a:ext uri="{FF2B5EF4-FFF2-40B4-BE49-F238E27FC236}">
                      <a16:creationId xmlns:a16="http://schemas.microsoft.com/office/drawing/2014/main" id="{22762649-00C5-3547-BE1F-A98AE266B199}"/>
                    </a:ext>
                  </a:extLst>
                </p:cNvPr>
                <p:cNvSpPr/>
                <p:nvPr/>
              </p:nvSpPr>
              <p:spPr>
                <a:xfrm rot="-5400000">
                  <a:off x="4732224" y="1879218"/>
                  <a:ext cx="1026571" cy="1026571"/>
                </a:xfrm>
                <a:prstGeom prst="ellipse">
                  <a:avLst/>
                </a:prstGeom>
                <a:noFill/>
                <a:ln w="25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0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62;p9">
                  <a:extLst>
                    <a:ext uri="{FF2B5EF4-FFF2-40B4-BE49-F238E27FC236}">
                      <a16:creationId xmlns:a16="http://schemas.microsoft.com/office/drawing/2014/main" id="{F20A3CC1-540F-1143-9EFC-B54226820FF5}"/>
                    </a:ext>
                  </a:extLst>
                </p:cNvPr>
                <p:cNvSpPr txBox="1"/>
                <p:nvPr/>
              </p:nvSpPr>
              <p:spPr>
                <a:xfrm>
                  <a:off x="4610686" y="2186243"/>
                  <a:ext cx="1225063" cy="3743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1" dirty="0">
                      <a:solidFill>
                        <a:srgbClr val="953734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Physics</a:t>
                  </a:r>
                  <a:endParaRPr sz="1800" b="1" dirty="0">
                    <a:solidFill>
                      <a:srgbClr val="953734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" name="Google Shape;263;p9">
              <a:extLst>
                <a:ext uri="{FF2B5EF4-FFF2-40B4-BE49-F238E27FC236}">
                  <a16:creationId xmlns:a16="http://schemas.microsoft.com/office/drawing/2014/main" id="{6D86E3AE-B48D-C546-B69C-F07BEA56A1B1}"/>
                </a:ext>
              </a:extLst>
            </p:cNvPr>
            <p:cNvGrpSpPr/>
            <p:nvPr/>
          </p:nvGrpSpPr>
          <p:grpSpPr>
            <a:xfrm>
              <a:off x="5923115" y="2146046"/>
              <a:ext cx="2432203" cy="3516391"/>
              <a:chOff x="6077633" y="1870226"/>
              <a:chExt cx="2432203" cy="3516391"/>
            </a:xfrm>
          </p:grpSpPr>
          <p:cxnSp>
            <p:nvCxnSpPr>
              <p:cNvPr id="12" name="Google Shape;264;p9">
                <a:extLst>
                  <a:ext uri="{FF2B5EF4-FFF2-40B4-BE49-F238E27FC236}">
                    <a16:creationId xmlns:a16="http://schemas.microsoft.com/office/drawing/2014/main" id="{CB12E133-BC99-A649-91C4-5DB957809F0C}"/>
                  </a:ext>
                </a:extLst>
              </p:cNvPr>
              <p:cNvCxnSpPr/>
              <p:nvPr/>
            </p:nvCxnSpPr>
            <p:spPr>
              <a:xfrm>
                <a:off x="7265682" y="2894870"/>
                <a:ext cx="85" cy="433291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3" name="Google Shape;265;p9">
                <a:extLst>
                  <a:ext uri="{FF2B5EF4-FFF2-40B4-BE49-F238E27FC236}">
                    <a16:creationId xmlns:a16="http://schemas.microsoft.com/office/drawing/2014/main" id="{96FF4E1F-4C56-534D-823D-F30F7BD561AA}"/>
                  </a:ext>
                </a:extLst>
              </p:cNvPr>
              <p:cNvSpPr/>
              <p:nvPr/>
            </p:nvSpPr>
            <p:spPr>
              <a:xfrm rot="-5400000">
                <a:off x="6753446" y="3246350"/>
                <a:ext cx="1080580" cy="1244204"/>
              </a:xfrm>
              <a:prstGeom prst="arc">
                <a:avLst>
                  <a:gd name="adj1" fmla="val 16200000"/>
                  <a:gd name="adj2" fmla="val 5426856"/>
                </a:avLst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" name="Google Shape;266;p9">
                <a:extLst>
                  <a:ext uri="{FF2B5EF4-FFF2-40B4-BE49-F238E27FC236}">
                    <a16:creationId xmlns:a16="http://schemas.microsoft.com/office/drawing/2014/main" id="{A49E016B-28D0-4145-AF29-F2C323052291}"/>
                  </a:ext>
                </a:extLst>
              </p:cNvPr>
              <p:cNvCxnSpPr/>
              <p:nvPr/>
            </p:nvCxnSpPr>
            <p:spPr>
              <a:xfrm rot="-5400000">
                <a:off x="6497439" y="4040797"/>
                <a:ext cx="34838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" name="Google Shape;267;p9">
                <a:extLst>
                  <a:ext uri="{FF2B5EF4-FFF2-40B4-BE49-F238E27FC236}">
                    <a16:creationId xmlns:a16="http://schemas.microsoft.com/office/drawing/2014/main" id="{D9ABA0C0-E363-F24F-980F-0BE61938C5D1}"/>
                  </a:ext>
                </a:extLst>
              </p:cNvPr>
              <p:cNvCxnSpPr/>
              <p:nvPr/>
            </p:nvCxnSpPr>
            <p:spPr>
              <a:xfrm rot="-5400000">
                <a:off x="7741642" y="4047102"/>
                <a:ext cx="34838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6" name="Google Shape;268;p9">
                <a:extLst>
                  <a:ext uri="{FF2B5EF4-FFF2-40B4-BE49-F238E27FC236}">
                    <a16:creationId xmlns:a16="http://schemas.microsoft.com/office/drawing/2014/main" id="{99C00B41-A61B-1942-BBA8-DD305026F7E9}"/>
                  </a:ext>
                </a:extLst>
              </p:cNvPr>
              <p:cNvSpPr/>
              <p:nvPr/>
            </p:nvSpPr>
            <p:spPr>
              <a:xfrm rot="5400000">
                <a:off x="6077633" y="4198617"/>
                <a:ext cx="1188000" cy="1188000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269;p9">
                <a:extLst>
                  <a:ext uri="{FF2B5EF4-FFF2-40B4-BE49-F238E27FC236}">
                    <a16:creationId xmlns:a16="http://schemas.microsoft.com/office/drawing/2014/main" id="{4510A7B7-F3CD-F349-915E-F5AE39D134B2}"/>
                  </a:ext>
                </a:extLst>
              </p:cNvPr>
              <p:cNvSpPr/>
              <p:nvPr/>
            </p:nvSpPr>
            <p:spPr>
              <a:xfrm rot="5400000">
                <a:off x="7321836" y="4198617"/>
                <a:ext cx="1188000" cy="1188000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" name="Google Shape;270;p9">
                <a:extLst>
                  <a:ext uri="{FF2B5EF4-FFF2-40B4-BE49-F238E27FC236}">
                    <a16:creationId xmlns:a16="http://schemas.microsoft.com/office/drawing/2014/main" id="{F39F49AB-7BBB-3946-ACE4-9DC318FD5787}"/>
                  </a:ext>
                </a:extLst>
              </p:cNvPr>
              <p:cNvGrpSpPr/>
              <p:nvPr/>
            </p:nvGrpSpPr>
            <p:grpSpPr>
              <a:xfrm>
                <a:off x="6752633" y="1870226"/>
                <a:ext cx="1026000" cy="1026000"/>
                <a:chOff x="6752724" y="1965669"/>
                <a:chExt cx="1026000" cy="1026000"/>
              </a:xfrm>
            </p:grpSpPr>
            <p:sp>
              <p:nvSpPr>
                <p:cNvPr id="19" name="Google Shape;271;p9">
                  <a:extLst>
                    <a:ext uri="{FF2B5EF4-FFF2-40B4-BE49-F238E27FC236}">
                      <a16:creationId xmlns:a16="http://schemas.microsoft.com/office/drawing/2014/main" id="{C5404188-BC80-6242-A1BA-5C5D18D40B7B}"/>
                    </a:ext>
                  </a:extLst>
                </p:cNvPr>
                <p:cNvSpPr/>
                <p:nvPr/>
              </p:nvSpPr>
              <p:spPr>
                <a:xfrm rot="5400000">
                  <a:off x="6752724" y="1965669"/>
                  <a:ext cx="1026000" cy="1026000"/>
                </a:xfrm>
                <a:prstGeom prst="ellipse">
                  <a:avLst/>
                </a:prstGeom>
                <a:noFill/>
                <a:ln w="25400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0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72;p9">
                  <a:extLst>
                    <a:ext uri="{FF2B5EF4-FFF2-40B4-BE49-F238E27FC236}">
                      <a16:creationId xmlns:a16="http://schemas.microsoft.com/office/drawing/2014/main" id="{8FAF505B-20D3-B747-BAAD-AA6CC592835B}"/>
                    </a:ext>
                  </a:extLst>
                </p:cNvPr>
                <p:cNvSpPr txBox="1"/>
                <p:nvPr/>
              </p:nvSpPr>
              <p:spPr>
                <a:xfrm>
                  <a:off x="6752724" y="2281687"/>
                  <a:ext cx="1021329" cy="3743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1" dirty="0">
                      <a:solidFill>
                        <a:srgbClr val="3F315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Chinese</a:t>
                  </a:r>
                  <a:endParaRPr sz="1800" b="1" dirty="0">
                    <a:solidFill>
                      <a:srgbClr val="3F315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pic>
          <p:nvPicPr>
            <p:cNvPr id="11" name="Google Shape;273;p9" descr="Image result for oranges related book stories">
              <a:extLst>
                <a:ext uri="{FF2B5EF4-FFF2-40B4-BE49-F238E27FC236}">
                  <a16:creationId xmlns:a16="http://schemas.microsoft.com/office/drawing/2014/main" id="{43127A32-724A-F44C-B1D7-691745C1E79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2516" b="53929"/>
            <a:stretch/>
          </p:blipFill>
          <p:spPr>
            <a:xfrm>
              <a:off x="8764484" y="2315752"/>
              <a:ext cx="2621838" cy="2106191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35" name="Google Shape;274;p9">
            <a:extLst>
              <a:ext uri="{FF2B5EF4-FFF2-40B4-BE49-F238E27FC236}">
                <a16:creationId xmlns:a16="http://schemas.microsoft.com/office/drawing/2014/main" id="{444F8248-67BE-6A4E-8F11-D7A8E5EF18D4}"/>
              </a:ext>
            </a:extLst>
          </p:cNvPr>
          <p:cNvSpPr txBox="1"/>
          <p:nvPr/>
        </p:nvSpPr>
        <p:spPr>
          <a:xfrm>
            <a:off x="1352165" y="4961914"/>
            <a:ext cx="111793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Algebra</a:t>
            </a:r>
            <a:endParaRPr sz="2400" dirty="0"/>
          </a:p>
        </p:txBody>
      </p:sp>
      <p:sp>
        <p:nvSpPr>
          <p:cNvPr id="36" name="Google Shape;275;p9">
            <a:extLst>
              <a:ext uri="{FF2B5EF4-FFF2-40B4-BE49-F238E27FC236}">
                <a16:creationId xmlns:a16="http://schemas.microsoft.com/office/drawing/2014/main" id="{DA8B0057-CADC-9740-9941-7A4F23F51221}"/>
              </a:ext>
            </a:extLst>
          </p:cNvPr>
          <p:cNvSpPr txBox="1"/>
          <p:nvPr/>
        </p:nvSpPr>
        <p:spPr>
          <a:xfrm>
            <a:off x="2381472" y="4962208"/>
            <a:ext cx="142400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Geometry</a:t>
            </a:r>
            <a:endParaRPr sz="2800" dirty="0"/>
          </a:p>
        </p:txBody>
      </p:sp>
      <p:sp>
        <p:nvSpPr>
          <p:cNvPr id="37" name="Google Shape;276;p9">
            <a:extLst>
              <a:ext uri="{FF2B5EF4-FFF2-40B4-BE49-F238E27FC236}">
                <a16:creationId xmlns:a16="http://schemas.microsoft.com/office/drawing/2014/main" id="{03C136AD-4CA6-3342-8678-BA1C10415D50}"/>
              </a:ext>
            </a:extLst>
          </p:cNvPr>
          <p:cNvSpPr txBox="1"/>
          <p:nvPr/>
        </p:nvSpPr>
        <p:spPr>
          <a:xfrm>
            <a:off x="3768030" y="4965426"/>
            <a:ext cx="111793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endParaRPr sz="2400" dirty="0"/>
          </a:p>
        </p:txBody>
      </p:sp>
      <p:sp>
        <p:nvSpPr>
          <p:cNvPr id="38" name="Google Shape;277;p9">
            <a:extLst>
              <a:ext uri="{FF2B5EF4-FFF2-40B4-BE49-F238E27FC236}">
                <a16:creationId xmlns:a16="http://schemas.microsoft.com/office/drawing/2014/main" id="{735028D4-3689-8F43-AB11-FA5EDB47F91E}"/>
              </a:ext>
            </a:extLst>
          </p:cNvPr>
          <p:cNvSpPr txBox="1"/>
          <p:nvPr/>
        </p:nvSpPr>
        <p:spPr>
          <a:xfrm>
            <a:off x="5005499" y="4852682"/>
            <a:ext cx="120453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Electromagnetism</a:t>
            </a:r>
            <a:endParaRPr sz="2800" dirty="0"/>
          </a:p>
        </p:txBody>
      </p:sp>
      <p:sp>
        <p:nvSpPr>
          <p:cNvPr id="39" name="Google Shape;278;p9">
            <a:extLst>
              <a:ext uri="{FF2B5EF4-FFF2-40B4-BE49-F238E27FC236}">
                <a16:creationId xmlns:a16="http://schemas.microsoft.com/office/drawing/2014/main" id="{936DF45F-C410-B040-8C75-03ADE975E827}"/>
              </a:ext>
            </a:extLst>
          </p:cNvPr>
          <p:cNvSpPr txBox="1"/>
          <p:nvPr/>
        </p:nvSpPr>
        <p:spPr>
          <a:xfrm>
            <a:off x="6355021" y="4968969"/>
            <a:ext cx="111793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Poem</a:t>
            </a:r>
            <a:endParaRPr dirty="0"/>
          </a:p>
        </p:txBody>
      </p:sp>
      <p:sp>
        <p:nvSpPr>
          <p:cNvPr id="40" name="Google Shape;279;p9">
            <a:extLst>
              <a:ext uri="{FF2B5EF4-FFF2-40B4-BE49-F238E27FC236}">
                <a16:creationId xmlns:a16="http://schemas.microsoft.com/office/drawing/2014/main" id="{2021BCAB-C144-CD4F-AE0E-BC373B04BD3A}"/>
              </a:ext>
            </a:extLst>
          </p:cNvPr>
          <p:cNvSpPr txBox="1"/>
          <p:nvPr/>
        </p:nvSpPr>
        <p:spPr>
          <a:xfrm>
            <a:off x="7467790" y="5021960"/>
            <a:ext cx="111793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dirty="0"/>
          </a:p>
        </p:txBody>
      </p:sp>
      <p:cxnSp>
        <p:nvCxnSpPr>
          <p:cNvPr id="41" name="Google Shape;280;p9">
            <a:extLst>
              <a:ext uri="{FF2B5EF4-FFF2-40B4-BE49-F238E27FC236}">
                <a16:creationId xmlns:a16="http://schemas.microsoft.com/office/drawing/2014/main" id="{AD7C1EE5-373F-FE4B-9CD1-6491E87BDC79}"/>
              </a:ext>
            </a:extLst>
          </p:cNvPr>
          <p:cNvCxnSpPr>
            <a:stCxn id="34" idx="3"/>
            <a:endCxn id="25" idx="1"/>
          </p:cNvCxnSpPr>
          <p:nvPr/>
        </p:nvCxnSpPr>
        <p:spPr>
          <a:xfrm flipV="1">
            <a:off x="3562865" y="2822155"/>
            <a:ext cx="1442634" cy="22652"/>
          </a:xfrm>
          <a:prstGeom prst="straightConnector1">
            <a:avLst/>
          </a:prstGeom>
          <a:noFill/>
          <a:ln w="476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2" name="Google Shape;281;p9">
            <a:extLst>
              <a:ext uri="{FF2B5EF4-FFF2-40B4-BE49-F238E27FC236}">
                <a16:creationId xmlns:a16="http://schemas.microsoft.com/office/drawing/2014/main" id="{F5CEB82D-AC8B-2844-AB39-226E630F1769}"/>
              </a:ext>
            </a:extLst>
          </p:cNvPr>
          <p:cNvCxnSpPr>
            <a:stCxn id="25" idx="3"/>
            <a:endCxn id="20" idx="1"/>
          </p:cNvCxnSpPr>
          <p:nvPr/>
        </p:nvCxnSpPr>
        <p:spPr>
          <a:xfrm>
            <a:off x="6126419" y="2822155"/>
            <a:ext cx="84622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3" name="Google Shape;282;p9">
            <a:extLst>
              <a:ext uri="{FF2B5EF4-FFF2-40B4-BE49-F238E27FC236}">
                <a16:creationId xmlns:a16="http://schemas.microsoft.com/office/drawing/2014/main" id="{E55B3769-8FCC-2740-BE5B-32296E0FAF10}"/>
              </a:ext>
            </a:extLst>
          </p:cNvPr>
          <p:cNvCxnSpPr>
            <a:stCxn id="26" idx="6"/>
            <a:endCxn id="19" idx="2"/>
          </p:cNvCxnSpPr>
          <p:nvPr/>
        </p:nvCxnSpPr>
        <p:spPr>
          <a:xfrm rot="16200000" flipH="1">
            <a:off x="5266375" y="150141"/>
            <a:ext cx="2754" cy="4348555"/>
          </a:xfrm>
          <a:prstGeom prst="bentConnector3">
            <a:avLst>
              <a:gd name="adj1" fmla="val -6970770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4" name="Google Shape;283;p9">
            <a:extLst>
              <a:ext uri="{FF2B5EF4-FFF2-40B4-BE49-F238E27FC236}">
                <a16:creationId xmlns:a16="http://schemas.microsoft.com/office/drawing/2014/main" id="{63244D26-3EB9-DF49-95DD-A0FA4E1C812B}"/>
              </a:ext>
            </a:extLst>
          </p:cNvPr>
          <p:cNvCxnSpPr>
            <a:cxnSpLocks/>
          </p:cNvCxnSpPr>
          <p:nvPr/>
        </p:nvCxnSpPr>
        <p:spPr>
          <a:xfrm>
            <a:off x="2135970" y="2335418"/>
            <a:ext cx="218491" cy="4976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5" name="Google Shape;284;p9">
            <a:extLst>
              <a:ext uri="{FF2B5EF4-FFF2-40B4-BE49-F238E27FC236}">
                <a16:creationId xmlns:a16="http://schemas.microsoft.com/office/drawing/2014/main" id="{324194BD-46A3-8543-AE83-0370CE92EC3D}"/>
              </a:ext>
            </a:extLst>
          </p:cNvPr>
          <p:cNvSpPr txBox="1"/>
          <p:nvPr/>
        </p:nvSpPr>
        <p:spPr>
          <a:xfrm>
            <a:off x="637470" y="1676461"/>
            <a:ext cx="191250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 structure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6914424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7B4C0-90EB-634F-9BE7-0A23879DD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76" y="0"/>
            <a:ext cx="10515600" cy="1325563"/>
          </a:xfrm>
        </p:spPr>
        <p:txBody>
          <a:bodyPr/>
          <a:lstStyle/>
          <a:p>
            <a:r>
              <a:rPr lang="en-US" b="1" dirty="0"/>
              <a:t>Automated Relational Meta-learning (ARML)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5F0B3-6BB4-1D45-A80D-51F3EEB11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632" y="1476709"/>
            <a:ext cx="10515600" cy="4351338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sz="3200" dirty="0"/>
              <a:t>Automatically learn the structure</a:t>
            </a:r>
          </a:p>
          <a:p>
            <a:pPr marL="742950" lvl="1" indent="-285750">
              <a:spcBef>
                <a:spcPts val="560"/>
              </a:spcBef>
              <a:buClr>
                <a:schemeClr val="dk1"/>
              </a:buClr>
              <a:buSzPts val="2800"/>
              <a:buChar char="–"/>
            </a:pPr>
            <a:r>
              <a:rPr lang="en-US" sz="2800" dirty="0"/>
              <a:t>Structuring samples as prototype-based graph</a:t>
            </a:r>
          </a:p>
          <a:p>
            <a:pPr marL="742950" lvl="1" indent="-285750">
              <a:spcBef>
                <a:spcPts val="560"/>
              </a:spcBef>
              <a:buClr>
                <a:schemeClr val="dk1"/>
              </a:buClr>
              <a:buSzPts val="2800"/>
              <a:buChar char="–"/>
            </a:pPr>
            <a:r>
              <a:rPr lang="en-US" sz="2800" dirty="0"/>
              <a:t>Query the meta-knowledge graph for historical information</a:t>
            </a:r>
          </a:p>
        </p:txBody>
      </p:sp>
      <p:pic>
        <p:nvPicPr>
          <p:cNvPr id="4" name="Google Shape;373;p19">
            <a:extLst>
              <a:ext uri="{FF2B5EF4-FFF2-40B4-BE49-F238E27FC236}">
                <a16:creationId xmlns:a16="http://schemas.microsoft.com/office/drawing/2014/main" id="{30633AC2-FCC7-2447-B0D8-AFE371DD87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05556" y="3198960"/>
            <a:ext cx="7450207" cy="33405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21;p132">
            <a:extLst>
              <a:ext uri="{FF2B5EF4-FFF2-40B4-BE49-F238E27FC236}">
                <a16:creationId xmlns:a16="http://schemas.microsoft.com/office/drawing/2014/main" id="{FC52F8CE-6DE5-084B-AE68-2ACBFAFBB2E9}"/>
              </a:ext>
            </a:extLst>
          </p:cNvPr>
          <p:cNvSpPr txBox="1"/>
          <p:nvPr/>
        </p:nvSpPr>
        <p:spPr>
          <a:xfrm>
            <a:off x="6388768" y="6404682"/>
            <a:ext cx="5671688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[Yao et al. Automated Relational Meta-learning ICLR’20]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66827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799F7-6223-D442-B8C9-07D97AD8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ARML: Prototypical Relational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85D20-F508-014B-AB3C-F50D0245A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/>
          <a:lstStyle/>
          <a:p>
            <a:r>
              <a:rPr lang="en-US" dirty="0"/>
              <a:t>Prototype -&gt; sample-level cluster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B0EC7-0C67-4A49-8CB6-AE6B9EBB7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83" y="1895281"/>
            <a:ext cx="2844800" cy="129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E1D0C2-B40C-5243-9B98-42B87127A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961" y="2093345"/>
            <a:ext cx="5930900" cy="4699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5E061D9-34DA-C747-ADC1-6B9421A0ABEA}"/>
              </a:ext>
            </a:extLst>
          </p:cNvPr>
          <p:cNvGrpSpPr/>
          <p:nvPr/>
        </p:nvGrpSpPr>
        <p:grpSpPr>
          <a:xfrm>
            <a:off x="1384556" y="2958974"/>
            <a:ext cx="4094070" cy="3774233"/>
            <a:chOff x="7229358" y="824070"/>
            <a:chExt cx="4094070" cy="37742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F518B55-F4E6-344B-A59C-ABD4EBFB38C4}"/>
                </a:ext>
              </a:extLst>
            </p:cNvPr>
            <p:cNvSpPr/>
            <p:nvPr/>
          </p:nvSpPr>
          <p:spPr>
            <a:xfrm>
              <a:off x="8006962" y="1069836"/>
              <a:ext cx="365760" cy="36576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C17524-39A6-BC47-A808-EF43BD89AEB3}"/>
                </a:ext>
              </a:extLst>
            </p:cNvPr>
            <p:cNvSpPr/>
            <p:nvPr/>
          </p:nvSpPr>
          <p:spPr>
            <a:xfrm>
              <a:off x="8619110" y="1507514"/>
              <a:ext cx="365760" cy="3657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F366E8-4072-E64C-AB48-595477B06D14}"/>
                </a:ext>
              </a:extLst>
            </p:cNvPr>
            <p:cNvSpPr/>
            <p:nvPr/>
          </p:nvSpPr>
          <p:spPr>
            <a:xfrm>
              <a:off x="9221293" y="824070"/>
              <a:ext cx="365760" cy="36576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99AD843-BA8F-A843-8361-86FB6B1892F5}"/>
                </a:ext>
              </a:extLst>
            </p:cNvPr>
            <p:cNvSpPr/>
            <p:nvPr/>
          </p:nvSpPr>
          <p:spPr>
            <a:xfrm>
              <a:off x="9029827" y="1915635"/>
              <a:ext cx="365760" cy="36576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F758EDD-03E1-3D4C-B680-F16429052CDC}"/>
                </a:ext>
              </a:extLst>
            </p:cNvPr>
            <p:cNvSpPr/>
            <p:nvPr/>
          </p:nvSpPr>
          <p:spPr>
            <a:xfrm>
              <a:off x="8145955" y="2011441"/>
              <a:ext cx="365760" cy="36576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0F6C5E-FB02-C248-8CC9-788BADA3FF22}"/>
                </a:ext>
              </a:extLst>
            </p:cNvPr>
            <p:cNvSpPr/>
            <p:nvPr/>
          </p:nvSpPr>
          <p:spPr>
            <a:xfrm>
              <a:off x="7669002" y="3264647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6C79DE-5049-9742-BAEB-2C173175BF5C}"/>
                </a:ext>
              </a:extLst>
            </p:cNvPr>
            <p:cNvSpPr/>
            <p:nvPr/>
          </p:nvSpPr>
          <p:spPr>
            <a:xfrm>
              <a:off x="8222117" y="3733960"/>
              <a:ext cx="365760" cy="3657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79CBC0-E1B1-CB45-86E9-EC4A27B9B558}"/>
                </a:ext>
              </a:extLst>
            </p:cNvPr>
            <p:cNvSpPr/>
            <p:nvPr/>
          </p:nvSpPr>
          <p:spPr>
            <a:xfrm>
              <a:off x="8921764" y="3791503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79D5AF2-394B-1F44-A9BC-AC37E18CAA96}"/>
                </a:ext>
              </a:extLst>
            </p:cNvPr>
            <p:cNvSpPr/>
            <p:nvPr/>
          </p:nvSpPr>
          <p:spPr>
            <a:xfrm>
              <a:off x="7716508" y="4232543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9C8A23-9D83-5842-9E7A-FD31D3E044C1}"/>
                </a:ext>
              </a:extLst>
            </p:cNvPr>
            <p:cNvSpPr/>
            <p:nvPr/>
          </p:nvSpPr>
          <p:spPr>
            <a:xfrm>
              <a:off x="9908146" y="2565175"/>
              <a:ext cx="365760" cy="36576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34B3A9F-6D50-9C48-BE0F-EDF7255C2E70}"/>
                </a:ext>
              </a:extLst>
            </p:cNvPr>
            <p:cNvSpPr/>
            <p:nvPr/>
          </p:nvSpPr>
          <p:spPr>
            <a:xfrm>
              <a:off x="10478553" y="2737407"/>
              <a:ext cx="365760" cy="36576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43A513-3A6F-0143-8029-A9D353C2052B}"/>
                </a:ext>
              </a:extLst>
            </p:cNvPr>
            <p:cNvSpPr/>
            <p:nvPr/>
          </p:nvSpPr>
          <p:spPr>
            <a:xfrm>
              <a:off x="10957668" y="2282883"/>
              <a:ext cx="365760" cy="36576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6EB9A90-AE67-F04D-88B1-DB7D0826DE02}"/>
                </a:ext>
              </a:extLst>
            </p:cNvPr>
            <p:cNvSpPr/>
            <p:nvPr/>
          </p:nvSpPr>
          <p:spPr>
            <a:xfrm>
              <a:off x="10878360" y="3151563"/>
              <a:ext cx="365760" cy="36576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D8CDC1B-3F4C-1747-BDF5-B66B91524EF4}"/>
                </a:ext>
              </a:extLst>
            </p:cNvPr>
            <p:cNvSpPr/>
            <p:nvPr/>
          </p:nvSpPr>
          <p:spPr>
            <a:xfrm>
              <a:off x="10248726" y="3177807"/>
              <a:ext cx="365760" cy="36576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378C8EC-371C-9A4D-A432-E84299299099}"/>
                </a:ext>
              </a:extLst>
            </p:cNvPr>
            <p:cNvSpPr/>
            <p:nvPr/>
          </p:nvSpPr>
          <p:spPr>
            <a:xfrm>
              <a:off x="10458876" y="2171605"/>
              <a:ext cx="365760" cy="36576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0DCD7B7-18AF-8B44-81D5-0057E1ABCE53}"/>
                </a:ext>
              </a:extLst>
            </p:cNvPr>
            <p:cNvCxnSpPr>
              <a:cxnSpLocks/>
              <a:stCxn id="7" idx="5"/>
              <a:endCxn id="8" idx="1"/>
            </p:cNvCxnSpPr>
            <p:nvPr/>
          </p:nvCxnSpPr>
          <p:spPr>
            <a:xfrm>
              <a:off x="8319158" y="1382032"/>
              <a:ext cx="353516" cy="17904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A16B704-A332-3C44-9C0A-8AD2B8BE4F40}"/>
                </a:ext>
              </a:extLst>
            </p:cNvPr>
            <p:cNvCxnSpPr>
              <a:cxnSpLocks/>
              <a:stCxn id="9" idx="3"/>
              <a:endCxn id="8" idx="7"/>
            </p:cNvCxnSpPr>
            <p:nvPr/>
          </p:nvCxnSpPr>
          <p:spPr>
            <a:xfrm flipH="1">
              <a:off x="8931309" y="1136266"/>
              <a:ext cx="343551" cy="42481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AD2F680-994F-1842-86E5-AEBE232F3FBD}"/>
                </a:ext>
              </a:extLst>
            </p:cNvPr>
            <p:cNvCxnSpPr>
              <a:cxnSpLocks/>
              <a:stCxn id="11" idx="7"/>
              <a:endCxn id="8" idx="3"/>
            </p:cNvCxnSpPr>
            <p:nvPr/>
          </p:nvCxnSpPr>
          <p:spPr>
            <a:xfrm flipV="1">
              <a:off x="8458155" y="1819714"/>
              <a:ext cx="214523" cy="24529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63C5B53-CF91-E647-8587-261DD8DA9234}"/>
                </a:ext>
              </a:extLst>
            </p:cNvPr>
            <p:cNvCxnSpPr>
              <a:cxnSpLocks/>
              <a:stCxn id="10" idx="1"/>
              <a:endCxn id="8" idx="5"/>
            </p:cNvCxnSpPr>
            <p:nvPr/>
          </p:nvCxnSpPr>
          <p:spPr>
            <a:xfrm flipH="1" flipV="1">
              <a:off x="8931310" y="1819714"/>
              <a:ext cx="152085" cy="14948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3473A86-B7A9-0E46-B9B2-02ED707E2042}"/>
                </a:ext>
              </a:extLst>
            </p:cNvPr>
            <p:cNvCxnSpPr>
              <a:cxnSpLocks/>
              <a:stCxn id="16" idx="6"/>
              <a:endCxn id="17" idx="1"/>
            </p:cNvCxnSpPr>
            <p:nvPr/>
          </p:nvCxnSpPr>
          <p:spPr>
            <a:xfrm>
              <a:off x="10273910" y="2748055"/>
              <a:ext cx="258211" cy="42916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CE4E7C6-491E-2146-AE74-B8EC4D7947D0}"/>
                </a:ext>
              </a:extLst>
            </p:cNvPr>
            <p:cNvCxnSpPr>
              <a:cxnSpLocks/>
              <a:stCxn id="21" idx="4"/>
              <a:endCxn id="17" idx="0"/>
            </p:cNvCxnSpPr>
            <p:nvPr/>
          </p:nvCxnSpPr>
          <p:spPr>
            <a:xfrm>
              <a:off x="10641760" y="2537365"/>
              <a:ext cx="19677" cy="200042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3CB56DE-5916-DC4A-BCEB-C319BC1F2166}"/>
                </a:ext>
              </a:extLst>
            </p:cNvPr>
            <p:cNvCxnSpPr>
              <a:cxnSpLocks/>
              <a:stCxn id="18" idx="3"/>
              <a:endCxn id="17" idx="7"/>
            </p:cNvCxnSpPr>
            <p:nvPr/>
          </p:nvCxnSpPr>
          <p:spPr>
            <a:xfrm flipH="1">
              <a:off x="10790753" y="2595080"/>
              <a:ext cx="220483" cy="195892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057F4A6-D90C-3040-B9CC-B0860B9F4A80}"/>
                </a:ext>
              </a:extLst>
            </p:cNvPr>
            <p:cNvCxnSpPr>
              <a:cxnSpLocks/>
              <a:stCxn id="20" idx="7"/>
              <a:endCxn id="17" idx="4"/>
            </p:cNvCxnSpPr>
            <p:nvPr/>
          </p:nvCxnSpPr>
          <p:spPr>
            <a:xfrm flipV="1">
              <a:off x="10560926" y="3103167"/>
              <a:ext cx="100511" cy="128204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B9C9E8D-830C-9945-AF71-1BD354F790C1}"/>
                </a:ext>
              </a:extLst>
            </p:cNvPr>
            <p:cNvCxnSpPr>
              <a:cxnSpLocks/>
              <a:stCxn id="19" idx="1"/>
              <a:endCxn id="17" idx="5"/>
            </p:cNvCxnSpPr>
            <p:nvPr/>
          </p:nvCxnSpPr>
          <p:spPr>
            <a:xfrm flipH="1" flipV="1">
              <a:off x="10790752" y="3049604"/>
              <a:ext cx="141175" cy="155524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BCC0E41-A4AC-4349-B2DE-E66E030301D0}"/>
                </a:ext>
              </a:extLst>
            </p:cNvPr>
            <p:cNvCxnSpPr>
              <a:cxnSpLocks/>
              <a:stCxn id="12" idx="5"/>
              <a:endCxn id="13" idx="1"/>
            </p:cNvCxnSpPr>
            <p:nvPr/>
          </p:nvCxnSpPr>
          <p:spPr>
            <a:xfrm>
              <a:off x="7981202" y="3576846"/>
              <a:ext cx="294483" cy="210681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102A021-73DB-8541-B171-57CE0C76B64B}"/>
                </a:ext>
              </a:extLst>
            </p:cNvPr>
            <p:cNvCxnSpPr>
              <a:cxnSpLocks/>
              <a:stCxn id="15" idx="7"/>
              <a:endCxn id="13" idx="3"/>
            </p:cNvCxnSpPr>
            <p:nvPr/>
          </p:nvCxnSpPr>
          <p:spPr>
            <a:xfrm flipV="1">
              <a:off x="8028708" y="4046160"/>
              <a:ext cx="246977" cy="239951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0EC0986-6361-2E44-A20A-F065C1154B21}"/>
                </a:ext>
              </a:extLst>
            </p:cNvPr>
            <p:cNvCxnSpPr>
              <a:cxnSpLocks/>
              <a:stCxn id="14" idx="2"/>
              <a:endCxn id="13" idx="6"/>
            </p:cNvCxnSpPr>
            <p:nvPr/>
          </p:nvCxnSpPr>
          <p:spPr>
            <a:xfrm flipH="1" flipV="1">
              <a:off x="8587881" y="3916844"/>
              <a:ext cx="333887" cy="57543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C630D52-287B-6B4B-95B0-3F82E05904D0}"/>
                </a:ext>
              </a:extLst>
            </p:cNvPr>
            <p:cNvCxnSpPr/>
            <p:nvPr/>
          </p:nvCxnSpPr>
          <p:spPr>
            <a:xfrm>
              <a:off x="7229358" y="2034900"/>
              <a:ext cx="1854037" cy="854209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5750860-9375-0B44-A1A1-40ABEBA0F2CA}"/>
                </a:ext>
              </a:extLst>
            </p:cNvPr>
            <p:cNvCxnSpPr/>
            <p:nvPr/>
          </p:nvCxnSpPr>
          <p:spPr>
            <a:xfrm flipV="1">
              <a:off x="9059371" y="1358394"/>
              <a:ext cx="1419180" cy="1513205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4C573B0-CC8B-9440-8D12-2C57B44A5ABF}"/>
                </a:ext>
              </a:extLst>
            </p:cNvPr>
            <p:cNvCxnSpPr/>
            <p:nvPr/>
          </p:nvCxnSpPr>
          <p:spPr>
            <a:xfrm>
              <a:off x="9057825" y="2886507"/>
              <a:ext cx="578013" cy="1213215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112EBE5-EF38-7F4B-B0FD-BE2179A00169}"/>
              </a:ext>
            </a:extLst>
          </p:cNvPr>
          <p:cNvGrpSpPr/>
          <p:nvPr/>
        </p:nvGrpSpPr>
        <p:grpSpPr>
          <a:xfrm>
            <a:off x="8513952" y="3190681"/>
            <a:ext cx="2680452" cy="2662337"/>
            <a:chOff x="6850517" y="4295379"/>
            <a:chExt cx="2743200" cy="27432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8479A51-2462-844F-8586-DD70BA99698E}"/>
                </a:ext>
              </a:extLst>
            </p:cNvPr>
            <p:cNvSpPr/>
            <p:nvPr/>
          </p:nvSpPr>
          <p:spPr>
            <a:xfrm>
              <a:off x="6850517" y="4295379"/>
              <a:ext cx="2743200" cy="2743200"/>
            </a:xfrm>
            <a:prstGeom prst="ellipse">
              <a:avLst/>
            </a:prstGeom>
            <a:ln w="73025">
              <a:prstDash val="lg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095BA40-FAFF-AA4D-856F-BF28A389354C}"/>
                </a:ext>
              </a:extLst>
            </p:cNvPr>
            <p:cNvGrpSpPr/>
            <p:nvPr/>
          </p:nvGrpSpPr>
          <p:grpSpPr>
            <a:xfrm>
              <a:off x="7077918" y="4682513"/>
              <a:ext cx="2389812" cy="1615313"/>
              <a:chOff x="8537784" y="508755"/>
              <a:chExt cx="2389812" cy="1615313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D930D8FF-E348-7A45-976E-27F20DB8DD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34964" y="1769741"/>
                <a:ext cx="1708132" cy="48011"/>
              </a:xfrm>
              <a:prstGeom prst="straightConnector1">
                <a:avLst/>
              </a:prstGeom>
              <a:ln w="60325"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BFEB0F2C-D5E7-6F4D-B774-4F16C81EA1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3607" y="841465"/>
                <a:ext cx="863497" cy="886280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3D127143-6A26-7D41-A676-19A20B900D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4867" y="903662"/>
                <a:ext cx="602944" cy="753927"/>
              </a:xfrm>
              <a:prstGeom prst="straightConnector1">
                <a:avLst/>
              </a:prstGeom>
              <a:ln w="88900"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743C29F-E85A-9B40-A17A-69C992B157FB}"/>
                  </a:ext>
                </a:extLst>
              </p:cNvPr>
              <p:cNvSpPr/>
              <p:nvPr/>
            </p:nvSpPr>
            <p:spPr>
              <a:xfrm>
                <a:off x="9315584" y="508755"/>
                <a:ext cx="594360" cy="59436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5E0FFA8-3EC8-4549-85CB-657F02060AA6}"/>
                  </a:ext>
                </a:extLst>
              </p:cNvPr>
              <p:cNvSpPr/>
              <p:nvPr/>
            </p:nvSpPr>
            <p:spPr>
              <a:xfrm>
                <a:off x="10333236" y="1529708"/>
                <a:ext cx="594360" cy="5943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8DC7887-F1AC-524B-84F7-0A83B8FD8AD5}"/>
                  </a:ext>
                </a:extLst>
              </p:cNvPr>
              <p:cNvSpPr/>
              <p:nvPr/>
            </p:nvSpPr>
            <p:spPr>
              <a:xfrm>
                <a:off x="8537784" y="1475137"/>
                <a:ext cx="594360" cy="59436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Right Arrow 48">
            <a:extLst>
              <a:ext uri="{FF2B5EF4-FFF2-40B4-BE49-F238E27FC236}">
                <a16:creationId xmlns:a16="http://schemas.microsoft.com/office/drawing/2014/main" id="{448F90D4-7871-E14A-AE69-14BDE70C32C4}"/>
              </a:ext>
            </a:extLst>
          </p:cNvPr>
          <p:cNvSpPr/>
          <p:nvPr/>
        </p:nvSpPr>
        <p:spPr>
          <a:xfrm>
            <a:off x="6228752" y="4128699"/>
            <a:ext cx="1311078" cy="78950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Google Shape;1321;p132">
            <a:extLst>
              <a:ext uri="{FF2B5EF4-FFF2-40B4-BE49-F238E27FC236}">
                <a16:creationId xmlns:a16="http://schemas.microsoft.com/office/drawing/2014/main" id="{5D5C5168-341F-C142-8E74-57DECAE874B3}"/>
              </a:ext>
            </a:extLst>
          </p:cNvPr>
          <p:cNvSpPr txBox="1"/>
          <p:nvPr/>
        </p:nvSpPr>
        <p:spPr>
          <a:xfrm>
            <a:off x="6388768" y="6404682"/>
            <a:ext cx="5671688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[Yao et al. Automated Relational Meta-learning ICLR’20]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61243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4356C-F27E-CC4F-BEF2-DFC01F22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ARML: Meta-knowledge Graph Propagation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4B342D-1FD5-6643-A2EE-1AF4926BDC06}"/>
              </a:ext>
            </a:extLst>
          </p:cNvPr>
          <p:cNvGrpSpPr/>
          <p:nvPr/>
        </p:nvGrpSpPr>
        <p:grpSpPr>
          <a:xfrm>
            <a:off x="3500492" y="1656080"/>
            <a:ext cx="6012507" cy="3105776"/>
            <a:chOff x="2923406" y="1008781"/>
            <a:chExt cx="7092141" cy="38648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00546E2-0209-A34A-BE0D-A2F409317DD0}"/>
                </a:ext>
              </a:extLst>
            </p:cNvPr>
            <p:cNvSpPr/>
            <p:nvPr/>
          </p:nvSpPr>
          <p:spPr>
            <a:xfrm>
              <a:off x="2923406" y="1853403"/>
              <a:ext cx="2743200" cy="2743200"/>
            </a:xfrm>
            <a:prstGeom prst="ellipse">
              <a:avLst/>
            </a:prstGeom>
            <a:ln w="73025">
              <a:prstDash val="lg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98BE325-6B70-4C49-8E2E-16E71E7072DD}"/>
                </a:ext>
              </a:extLst>
            </p:cNvPr>
            <p:cNvGrpSpPr/>
            <p:nvPr/>
          </p:nvGrpSpPr>
          <p:grpSpPr>
            <a:xfrm>
              <a:off x="3150807" y="2240537"/>
              <a:ext cx="2389812" cy="1615313"/>
              <a:chOff x="8537784" y="508755"/>
              <a:chExt cx="2389812" cy="1615313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0AB9EC55-6C22-954D-8284-13A3E745DC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34964" y="1769741"/>
                <a:ext cx="1708132" cy="48011"/>
              </a:xfrm>
              <a:prstGeom prst="straightConnector1">
                <a:avLst/>
              </a:prstGeom>
              <a:ln w="60325"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38D521BC-56AC-584E-859B-5EB3F0D0B2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3607" y="841465"/>
                <a:ext cx="863497" cy="886280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D041291-6493-3340-8569-42BC37E6E1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4867" y="903662"/>
                <a:ext cx="602944" cy="753927"/>
              </a:xfrm>
              <a:prstGeom prst="straightConnector1">
                <a:avLst/>
              </a:prstGeom>
              <a:ln w="88900"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067FEF7-4AA5-D547-9821-2319D8B761A2}"/>
                  </a:ext>
                </a:extLst>
              </p:cNvPr>
              <p:cNvSpPr/>
              <p:nvPr/>
            </p:nvSpPr>
            <p:spPr>
              <a:xfrm>
                <a:off x="9315584" y="508755"/>
                <a:ext cx="594360" cy="59436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D8D7ECC-5DD6-2648-8DCB-A0728629038A}"/>
                  </a:ext>
                </a:extLst>
              </p:cNvPr>
              <p:cNvSpPr/>
              <p:nvPr/>
            </p:nvSpPr>
            <p:spPr>
              <a:xfrm>
                <a:off x="10333236" y="1529708"/>
                <a:ext cx="594360" cy="5943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8BB689C-7399-8049-8F59-DC43FFBB19F2}"/>
                  </a:ext>
                </a:extLst>
              </p:cNvPr>
              <p:cNvSpPr/>
              <p:nvPr/>
            </p:nvSpPr>
            <p:spPr>
              <a:xfrm>
                <a:off x="8537784" y="1475137"/>
                <a:ext cx="594360" cy="59436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3C0B1CD-8A4D-904D-A5B2-43D2B888C597}"/>
                </a:ext>
              </a:extLst>
            </p:cNvPr>
            <p:cNvGrpSpPr/>
            <p:nvPr/>
          </p:nvGrpSpPr>
          <p:grpSpPr>
            <a:xfrm>
              <a:off x="6815147" y="1673216"/>
              <a:ext cx="3200400" cy="3200400"/>
              <a:chOff x="11920328" y="92234"/>
              <a:chExt cx="3200400" cy="32004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71EF3C1-7199-1C43-999F-51875489C2C0}"/>
                  </a:ext>
                </a:extLst>
              </p:cNvPr>
              <p:cNvSpPr/>
              <p:nvPr/>
            </p:nvSpPr>
            <p:spPr>
              <a:xfrm>
                <a:off x="11920328" y="92234"/>
                <a:ext cx="3200400" cy="3200400"/>
              </a:xfrm>
              <a:prstGeom prst="ellipse">
                <a:avLst/>
              </a:prstGeom>
              <a:ln w="73025">
                <a:prstDash val="lg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9485FA6-209A-3946-8C03-FCE7B5B5B1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559706" y="696162"/>
                <a:ext cx="869650" cy="795091"/>
              </a:xfrm>
              <a:prstGeom prst="straightConnector1">
                <a:avLst/>
              </a:prstGeom>
              <a:ln w="41275"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B1B078D-9FB5-2943-AABE-7099551F6D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577358" y="785513"/>
                <a:ext cx="1020797" cy="1023486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9C8C34C-7C03-C741-B344-15695BB0FA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86798" y="1866148"/>
                <a:ext cx="1669580" cy="871945"/>
              </a:xfrm>
              <a:prstGeom prst="straightConnector1">
                <a:avLst/>
              </a:prstGeom>
              <a:ln w="41275"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1F75EAF-6F3A-0740-BC58-3291D6B40C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36229" y="1593842"/>
                <a:ext cx="2179433" cy="215158"/>
              </a:xfrm>
              <a:prstGeom prst="straightConnector1">
                <a:avLst/>
              </a:prstGeom>
              <a:ln w="41275"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7EE2C58E-3D42-034F-86E3-E81BDE314C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36227" y="1568211"/>
                <a:ext cx="477618" cy="1067722"/>
              </a:xfrm>
              <a:prstGeom prst="straightConnector1">
                <a:avLst/>
              </a:prstGeom>
              <a:ln w="82550"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Can 18">
                <a:extLst>
                  <a:ext uri="{FF2B5EF4-FFF2-40B4-BE49-F238E27FC236}">
                    <a16:creationId xmlns:a16="http://schemas.microsoft.com/office/drawing/2014/main" id="{81CC2396-2DC8-144A-BB9C-32724EB2A247}"/>
                  </a:ext>
                </a:extLst>
              </p:cNvPr>
              <p:cNvSpPr/>
              <p:nvPr/>
            </p:nvSpPr>
            <p:spPr>
              <a:xfrm>
                <a:off x="13086798" y="357720"/>
                <a:ext cx="685114" cy="644906"/>
              </a:xfrm>
              <a:prstGeom prst="can">
                <a:avLst/>
              </a:prstGeom>
              <a:solidFill>
                <a:srgbClr val="FF9300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Can 19">
                <a:extLst>
                  <a:ext uri="{FF2B5EF4-FFF2-40B4-BE49-F238E27FC236}">
                    <a16:creationId xmlns:a16="http://schemas.microsoft.com/office/drawing/2014/main" id="{7FEB75C5-A770-F447-B6E8-FC5BEF838E01}"/>
                  </a:ext>
                </a:extLst>
              </p:cNvPr>
              <p:cNvSpPr/>
              <p:nvPr/>
            </p:nvSpPr>
            <p:spPr>
              <a:xfrm>
                <a:off x="12112339" y="1128618"/>
                <a:ext cx="685114" cy="644906"/>
              </a:xfrm>
              <a:prstGeom prst="can">
                <a:avLst/>
              </a:prstGeom>
              <a:solidFill>
                <a:srgbClr val="FF9300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Can 20">
                <a:extLst>
                  <a:ext uri="{FF2B5EF4-FFF2-40B4-BE49-F238E27FC236}">
                    <a16:creationId xmlns:a16="http://schemas.microsoft.com/office/drawing/2014/main" id="{DC6A196E-F7A7-3749-85FC-72C5E5E7AAA4}"/>
                  </a:ext>
                </a:extLst>
              </p:cNvPr>
              <p:cNvSpPr/>
              <p:nvPr/>
            </p:nvSpPr>
            <p:spPr>
              <a:xfrm>
                <a:off x="14306463" y="1412147"/>
                <a:ext cx="685114" cy="644906"/>
              </a:xfrm>
              <a:prstGeom prst="can">
                <a:avLst/>
              </a:prstGeom>
              <a:solidFill>
                <a:srgbClr val="FF9300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Can 21">
                <a:extLst>
                  <a:ext uri="{FF2B5EF4-FFF2-40B4-BE49-F238E27FC236}">
                    <a16:creationId xmlns:a16="http://schemas.microsoft.com/office/drawing/2014/main" id="{B28897AA-2488-5F47-AFF0-27D34C000684}"/>
                  </a:ext>
                </a:extLst>
              </p:cNvPr>
              <p:cNvSpPr/>
              <p:nvPr/>
            </p:nvSpPr>
            <p:spPr>
              <a:xfrm>
                <a:off x="12671759" y="2261839"/>
                <a:ext cx="685114" cy="644906"/>
              </a:xfrm>
              <a:prstGeom prst="can">
                <a:avLst/>
              </a:prstGeom>
              <a:solidFill>
                <a:srgbClr val="FF9300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Curved Down Arrow 22">
              <a:extLst>
                <a:ext uri="{FF2B5EF4-FFF2-40B4-BE49-F238E27FC236}">
                  <a16:creationId xmlns:a16="http://schemas.microsoft.com/office/drawing/2014/main" id="{84579AAA-C09E-5D49-903D-8F796645E50B}"/>
                </a:ext>
              </a:extLst>
            </p:cNvPr>
            <p:cNvSpPr/>
            <p:nvPr/>
          </p:nvSpPr>
          <p:spPr>
            <a:xfrm rot="10800000" flipV="1">
              <a:off x="4870096" y="1670515"/>
              <a:ext cx="2510036" cy="909852"/>
            </a:xfrm>
            <a:prstGeom prst="curvedDown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68F91C-6F14-7343-B36C-7B1CFC9F37A1}"/>
                </a:ext>
              </a:extLst>
            </p:cNvPr>
            <p:cNvSpPr txBox="1"/>
            <p:nvPr/>
          </p:nvSpPr>
          <p:spPr>
            <a:xfrm>
              <a:off x="4785576" y="1008781"/>
              <a:ext cx="278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Propagation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C30245C-7098-364B-964F-D0C295B4C497}"/>
                  </a:ext>
                </a:extLst>
              </p:cNvPr>
              <p:cNvSpPr txBox="1"/>
              <p:nvPr/>
            </p:nvSpPr>
            <p:spPr>
              <a:xfrm>
                <a:off x="1001521" y="1499735"/>
                <a:ext cx="311228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Prototype-based Relational Structure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C30245C-7098-364B-964F-D0C295B4C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21" y="1499735"/>
                <a:ext cx="3112286" cy="1384995"/>
              </a:xfrm>
              <a:prstGeom prst="rect">
                <a:avLst/>
              </a:prstGeom>
              <a:blipFill>
                <a:blip r:embed="rId2"/>
                <a:stretch>
                  <a:fillRect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7C68080-3981-A046-8B32-F1CFA6B2AE3F}"/>
                  </a:ext>
                </a:extLst>
              </p:cNvPr>
              <p:cNvSpPr txBox="1"/>
              <p:nvPr/>
            </p:nvSpPr>
            <p:spPr>
              <a:xfrm>
                <a:off x="7436836" y="1164888"/>
                <a:ext cx="302924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Meta-knowledge Graph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𝒢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7C68080-3981-A046-8B32-F1CFA6B2A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836" y="1164888"/>
                <a:ext cx="3029241" cy="954107"/>
              </a:xfrm>
              <a:prstGeom prst="rect">
                <a:avLst/>
              </a:prstGeom>
              <a:blipFill>
                <a:blip r:embed="rId3"/>
                <a:stretch>
                  <a:fillRect t="-6579" r="-1255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4D52C72-6252-7344-86E4-0F66758D4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998485"/>
            <a:ext cx="5638800" cy="495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3CBD1A-309D-CD4D-BCB8-4CCB34729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855" y="4877554"/>
            <a:ext cx="5176243" cy="7615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65C1E6-56B0-0049-9406-CEB5C0BC9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5712742"/>
            <a:ext cx="4127500" cy="647700"/>
          </a:xfrm>
          <a:prstGeom prst="rect">
            <a:avLst/>
          </a:prstGeom>
        </p:spPr>
      </p:pic>
      <p:sp>
        <p:nvSpPr>
          <p:cNvPr id="33" name="Google Shape;1321;p132">
            <a:extLst>
              <a:ext uri="{FF2B5EF4-FFF2-40B4-BE49-F238E27FC236}">
                <a16:creationId xmlns:a16="http://schemas.microsoft.com/office/drawing/2014/main" id="{31B8B3C3-83D1-8648-AB77-1A612455613E}"/>
              </a:ext>
            </a:extLst>
          </p:cNvPr>
          <p:cNvSpPr txBox="1"/>
          <p:nvPr/>
        </p:nvSpPr>
        <p:spPr>
          <a:xfrm>
            <a:off x="6388768" y="6404682"/>
            <a:ext cx="5671688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[Yao et al. Automated Relational Meta-learning ICLR’20]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64963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4D116-8582-2F45-944F-2D177A8DD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47" y="30814"/>
            <a:ext cx="10515600" cy="1325563"/>
          </a:xfrm>
        </p:spPr>
        <p:txBody>
          <a:bodyPr/>
          <a:lstStyle/>
          <a:p>
            <a:r>
              <a:rPr lang="en-US" b="1" dirty="0"/>
              <a:t>ARML: Information Adaptation</a:t>
            </a:r>
          </a:p>
        </p:txBody>
      </p:sp>
      <p:pic>
        <p:nvPicPr>
          <p:cNvPr id="4" name="Google Shape;373;p19">
            <a:extLst>
              <a:ext uri="{FF2B5EF4-FFF2-40B4-BE49-F238E27FC236}">
                <a16:creationId xmlns:a16="http://schemas.microsoft.com/office/drawing/2014/main" id="{76801A1A-48DC-F240-B4FF-0C69BBE687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05556" y="3092115"/>
            <a:ext cx="7450207" cy="33405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8259A1-C09C-5247-A13B-B9DAD8C83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351338"/>
          </a:xfrm>
        </p:spPr>
        <p:txBody>
          <a:bodyPr/>
          <a:lstStyle/>
          <a:p>
            <a:r>
              <a:rPr lang="en-US" dirty="0"/>
              <a:t>Two autoencoder aggregators:</a:t>
            </a:r>
          </a:p>
          <a:p>
            <a:pPr lvl="1"/>
            <a:r>
              <a:rPr lang="en-US" dirty="0"/>
              <a:t>Aggregate raw prototype information</a:t>
            </a:r>
          </a:p>
          <a:p>
            <a:pPr lvl="1"/>
            <a:r>
              <a:rPr lang="en-US" dirty="0"/>
              <a:t>Aggregate prototype representations after absorbing the relevant knowledge from the meta-knowledge graph</a:t>
            </a:r>
          </a:p>
        </p:txBody>
      </p:sp>
      <p:sp>
        <p:nvSpPr>
          <p:cNvPr id="7" name="Google Shape;1321;p132">
            <a:extLst>
              <a:ext uri="{FF2B5EF4-FFF2-40B4-BE49-F238E27FC236}">
                <a16:creationId xmlns:a16="http://schemas.microsoft.com/office/drawing/2014/main" id="{CDCB12A1-16A1-8846-BB67-3742F0991442}"/>
              </a:ext>
            </a:extLst>
          </p:cNvPr>
          <p:cNvSpPr txBox="1"/>
          <p:nvPr/>
        </p:nvSpPr>
        <p:spPr>
          <a:xfrm>
            <a:off x="6388768" y="6404682"/>
            <a:ext cx="5671688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[Yao et al. Automated Relational Meta-learning ICLR’20]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3413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A8544-9B86-9943-BA9F-DBE324CC9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More task-specific meta-learning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9B742-BBF8-BD45-894A-845D7E571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06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Idea: </a:t>
            </a:r>
            <a:r>
              <a:rPr lang="en-US" dirty="0"/>
              <a:t>Task conditioning: </a:t>
            </a:r>
          </a:p>
          <a:p>
            <a:pPr lvl="1"/>
            <a:r>
              <a:rPr lang="en-US" sz="2000" dirty="0" err="1"/>
              <a:t>Vuorio</a:t>
            </a:r>
            <a:r>
              <a:rPr lang="en-US" sz="2000" dirty="0"/>
              <a:t> et al. Multimodal Model-Agnostic Meta-Learning via Task-Aware Modulation NeurIPS’19 </a:t>
            </a:r>
          </a:p>
          <a:p>
            <a:pPr lvl="1"/>
            <a:r>
              <a:rPr lang="en-US" sz="2000" dirty="0" err="1"/>
              <a:t>Oreshkin</a:t>
            </a:r>
            <a:r>
              <a:rPr lang="en-US" sz="2000" dirty="0"/>
              <a:t> et al. TADAM: Task dependent adaptive metric for improved few-shot learning NeurIPS’18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Idea: </a:t>
            </a:r>
            <a:r>
              <a:rPr lang="en-US" dirty="0"/>
              <a:t>MAML+ Dirichlet process mixture </a:t>
            </a:r>
          </a:p>
          <a:p>
            <a:pPr lvl="1"/>
            <a:r>
              <a:rPr lang="en-US" sz="2000" dirty="0" err="1"/>
              <a:t>Jerfel</a:t>
            </a:r>
            <a:r>
              <a:rPr lang="en-US" sz="2000" dirty="0"/>
              <a:t> et al. Reconciling meta-learning and continual learning with online mixtures of tasks NeurIPS’19</a:t>
            </a:r>
          </a:p>
          <a:p>
            <a:pPr lvl="1"/>
            <a:r>
              <a:rPr lang="en-US" sz="2000" dirty="0"/>
              <a:t>Yoon et al. Bayesian Model Agnostic Meta-learning NeurIPS’18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75814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1FB0F-5FDF-C343-BAB5-C0CA5B6D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b="1" dirty="0"/>
              <a:t>What meta-learning really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E9325-25BB-494C-BB77-C8D08B9DE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Rapid Adaptation </a:t>
            </a:r>
            <a:r>
              <a:rPr lang="en-US" dirty="0" err="1"/>
              <a:t>v.s</a:t>
            </a:r>
            <a:r>
              <a:rPr lang="en-US" dirty="0"/>
              <a:t>. Feature Reusing</a:t>
            </a:r>
          </a:p>
        </p:txBody>
      </p:sp>
      <p:sp>
        <p:nvSpPr>
          <p:cNvPr id="4" name="Google Shape;1321;p132">
            <a:extLst>
              <a:ext uri="{FF2B5EF4-FFF2-40B4-BE49-F238E27FC236}">
                <a16:creationId xmlns:a16="http://schemas.microsoft.com/office/drawing/2014/main" id="{B5F8BF4E-FDBC-ED49-A9DD-722D94AC7F6F}"/>
              </a:ext>
            </a:extLst>
          </p:cNvPr>
          <p:cNvSpPr txBox="1"/>
          <p:nvPr/>
        </p:nvSpPr>
        <p:spPr>
          <a:xfrm>
            <a:off x="1347537" y="6404682"/>
            <a:ext cx="10712919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dirty="0"/>
              <a:t>[Raghu et al. </a:t>
            </a:r>
            <a:r>
              <a:rPr lang="en-US" dirty="0"/>
              <a:t>Rapid Learning or Feature Reuse? Towards Understanding the Effectiveness of MAML ICLR’20</a:t>
            </a:r>
            <a:r>
              <a:rPr lang="en" dirty="0"/>
              <a:t>]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8BE07-C648-3B41-B078-BC50C1B58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84" y="2384719"/>
            <a:ext cx="7403432" cy="401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730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56E9-91A1-3548-8B05-674D0BDC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before &amp; after finetune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40823A-EEEC-3A4E-AA09-DB6B1EB96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53" y="1690688"/>
            <a:ext cx="11023097" cy="4135521"/>
          </a:xfrm>
          <a:prstGeom prst="rect">
            <a:avLst/>
          </a:prstGeom>
        </p:spPr>
      </p:pic>
      <p:sp>
        <p:nvSpPr>
          <p:cNvPr id="6" name="Google Shape;1321;p132">
            <a:extLst>
              <a:ext uri="{FF2B5EF4-FFF2-40B4-BE49-F238E27FC236}">
                <a16:creationId xmlns:a16="http://schemas.microsoft.com/office/drawing/2014/main" id="{DAD28E0B-BDB0-ED46-86F3-9E8BDBFB57ED}"/>
              </a:ext>
            </a:extLst>
          </p:cNvPr>
          <p:cNvSpPr txBox="1"/>
          <p:nvPr/>
        </p:nvSpPr>
        <p:spPr>
          <a:xfrm>
            <a:off x="1347537" y="6404682"/>
            <a:ext cx="10712919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dirty="0"/>
              <a:t>[Raghu et al. </a:t>
            </a:r>
            <a:r>
              <a:rPr lang="en-US" dirty="0"/>
              <a:t>Rapid Learning or Feature Reuse? Towards Understanding the Effectiveness of MAML ICLR’20</a:t>
            </a:r>
            <a:r>
              <a:rPr lang="en" dirty="0"/>
              <a:t>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4718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0B42F-7D1B-EB4D-80E9-23726B16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825" y="96397"/>
            <a:ext cx="10515600" cy="1325563"/>
          </a:xfrm>
        </p:spPr>
        <p:txBody>
          <a:bodyPr/>
          <a:lstStyle/>
          <a:p>
            <a:r>
              <a:rPr lang="en-US" b="1" dirty="0"/>
              <a:t>ANIL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4909AC-5D16-2E4D-A8DD-77AEC009E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2737" y="5040839"/>
            <a:ext cx="10515600" cy="884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A7E318-D9CC-EC43-AB6D-09134D034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672" y="1690688"/>
            <a:ext cx="7932153" cy="3121548"/>
          </a:xfrm>
          <a:prstGeom prst="rect">
            <a:avLst/>
          </a:prstGeom>
        </p:spPr>
      </p:pic>
      <p:sp>
        <p:nvSpPr>
          <p:cNvPr id="7" name="Google Shape;1321;p132">
            <a:extLst>
              <a:ext uri="{FF2B5EF4-FFF2-40B4-BE49-F238E27FC236}">
                <a16:creationId xmlns:a16="http://schemas.microsoft.com/office/drawing/2014/main" id="{9C57DF78-32B3-EB4D-ADB1-03FCECC499B6}"/>
              </a:ext>
            </a:extLst>
          </p:cNvPr>
          <p:cNvSpPr txBox="1"/>
          <p:nvPr/>
        </p:nvSpPr>
        <p:spPr>
          <a:xfrm>
            <a:off x="1347537" y="6416714"/>
            <a:ext cx="10712919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dirty="0"/>
              <a:t>[Raghu et al. </a:t>
            </a:r>
            <a:r>
              <a:rPr lang="en-US" dirty="0"/>
              <a:t>Rapid Learning or Feature Reuse? Towards Understanding the Effectiveness of MAML ICLR’20</a:t>
            </a:r>
            <a:r>
              <a:rPr lang="en" dirty="0"/>
              <a:t>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65753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BB51B-A5B8-B14D-994C-8AE6ECC26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Challenges &amp;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8F0DF-AA1F-F648-8D56-6C6E7E3C6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916"/>
            <a:ext cx="10515600" cy="46850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Meta-overfitting (Yin et al. ICLR’20; Hsu et al. ICLR’19)</a:t>
            </a:r>
          </a:p>
          <a:p>
            <a:pPr lvl="1"/>
            <a:r>
              <a:rPr lang="en-US" dirty="0"/>
              <a:t>Overfit the meta-training task distribution</a:t>
            </a:r>
          </a:p>
          <a:p>
            <a:pPr lvl="1"/>
            <a:r>
              <a:rPr lang="en-US" dirty="0"/>
              <a:t>Improve Out-of-domain generalization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Online Meta-learning (preliminary work: Finn et al. ICML’19)</a:t>
            </a:r>
          </a:p>
          <a:p>
            <a:pPr lvl="1"/>
            <a:r>
              <a:rPr lang="en-US" dirty="0"/>
              <a:t>Continually update the meta-learner</a:t>
            </a:r>
          </a:p>
          <a:p>
            <a:endParaRPr lang="en-US" dirty="0"/>
          </a:p>
          <a:p>
            <a:r>
              <a:rPr lang="en-US" dirty="0"/>
              <a:t>Imbalance task distribution</a:t>
            </a:r>
          </a:p>
          <a:p>
            <a:pPr lvl="1"/>
            <a:r>
              <a:rPr lang="en-US" dirty="0"/>
              <a:t>Sample/class imbalance </a:t>
            </a:r>
          </a:p>
          <a:p>
            <a:pPr lvl="1"/>
            <a:endParaRPr lang="en-US" dirty="0"/>
          </a:p>
          <a:p>
            <a:r>
              <a:rPr lang="en-US" dirty="0"/>
              <a:t>Fast adaptation</a:t>
            </a:r>
          </a:p>
        </p:txBody>
      </p:sp>
    </p:spTree>
    <p:extLst>
      <p:ext uri="{BB962C8B-B14F-4D97-AF65-F5344CB8AC3E}">
        <p14:creationId xmlns:p14="http://schemas.microsoft.com/office/powerpoint/2010/main" val="662762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 t="30478"/>
          <a:stretch/>
        </p:blipFill>
        <p:spPr>
          <a:xfrm>
            <a:off x="1087633" y="1421404"/>
            <a:ext cx="10016734" cy="46403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9AB69C-8710-F14F-B511-1DEDD4155784}"/>
              </a:ext>
            </a:extLst>
          </p:cNvPr>
          <p:cNvSpPr txBox="1">
            <a:spLocks/>
          </p:cNvSpPr>
          <p:nvPr/>
        </p:nvSpPr>
        <p:spPr>
          <a:xfrm>
            <a:off x="248652" y="329030"/>
            <a:ext cx="10515600" cy="132556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b="1" dirty="0"/>
              <a:t>Healthcare Example</a:t>
            </a:r>
          </a:p>
        </p:txBody>
      </p:sp>
    </p:spTree>
    <p:extLst>
      <p:ext uri="{BB962C8B-B14F-4D97-AF65-F5344CB8AC3E}">
        <p14:creationId xmlns:p14="http://schemas.microsoft.com/office/powerpoint/2010/main" val="37940120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3244-B31D-9641-A5E6-37ABC1A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0"/>
            <a:ext cx="10515600" cy="1325563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1FCC-BD18-424A-A4C1-4C086185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31795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Transfer knowledge from models</a:t>
            </a:r>
          </a:p>
          <a:p>
            <a:pPr lvl="1"/>
            <a:r>
              <a:rPr lang="en-US" b="1" dirty="0"/>
              <a:t>Transfer learning</a:t>
            </a:r>
          </a:p>
          <a:p>
            <a:pPr lvl="1"/>
            <a:r>
              <a:rPr lang="en-US" b="1" dirty="0"/>
              <a:t>Multi-task learning</a:t>
            </a:r>
          </a:p>
          <a:p>
            <a:pPr lvl="1"/>
            <a:r>
              <a:rPr lang="en-US" b="1" dirty="0"/>
              <a:t>Meta-learning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Applications</a:t>
            </a:r>
          </a:p>
          <a:p>
            <a:r>
              <a:rPr lang="en-US" sz="2400" dirty="0"/>
              <a:t>------  Coffee break ------</a:t>
            </a:r>
          </a:p>
          <a:p>
            <a:r>
              <a:rPr lang="en-US" sz="2400" dirty="0"/>
              <a:t>Transfer knowledge from domain expert</a:t>
            </a:r>
          </a:p>
          <a:p>
            <a:pPr lvl="1"/>
            <a:r>
              <a:rPr lang="en-US" dirty="0"/>
              <a:t>Enrich representations using knowledge graph</a:t>
            </a:r>
          </a:p>
          <a:p>
            <a:pPr lvl="1"/>
            <a:r>
              <a:rPr lang="en-US" dirty="0"/>
              <a:t>Domain-knowledge driven regularization</a:t>
            </a:r>
          </a:p>
          <a:p>
            <a:r>
              <a:rPr lang="en-US" sz="2400" dirty="0"/>
              <a:t>Data Augmentation</a:t>
            </a:r>
          </a:p>
          <a:p>
            <a:pPr lvl="1"/>
            <a:r>
              <a:rPr lang="en-US" dirty="0"/>
              <a:t>Augmentation using labeled data</a:t>
            </a:r>
          </a:p>
          <a:p>
            <a:pPr lvl="1"/>
            <a:r>
              <a:rPr lang="en-US" dirty="0"/>
              <a:t>Augmentation using unlabeled data</a:t>
            </a:r>
          </a:p>
        </p:txBody>
      </p:sp>
    </p:spTree>
    <p:extLst>
      <p:ext uri="{BB962C8B-B14F-4D97-AF65-F5344CB8AC3E}">
        <p14:creationId xmlns:p14="http://schemas.microsoft.com/office/powerpoint/2010/main" val="27933018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E5E02-C826-2C41-80F7-9FCDDEA0C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1" y="124494"/>
            <a:ext cx="10515600" cy="1325563"/>
          </a:xfrm>
        </p:spPr>
        <p:txBody>
          <a:bodyPr/>
          <a:lstStyle/>
          <a:p>
            <a:r>
              <a:rPr lang="en-US" b="1" dirty="0"/>
              <a:t>Applications in Graph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A1A51E-BAA1-EC45-B70D-3181CE798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04" y="1482723"/>
            <a:ext cx="6575180" cy="3892553"/>
          </a:xfrm>
        </p:spPr>
        <p:txBody>
          <a:bodyPr>
            <a:normAutofit/>
          </a:bodyPr>
          <a:lstStyle/>
          <a:p>
            <a:r>
              <a:rPr lang="en-US" sz="3200" dirty="0"/>
              <a:t>Graph semi-supervised learning</a:t>
            </a:r>
          </a:p>
          <a:p>
            <a:r>
              <a:rPr lang="en-US" sz="3200" dirty="0"/>
              <a:t>Similar structured graphs exist everyday</a:t>
            </a:r>
          </a:p>
          <a:p>
            <a:pPr lvl="1"/>
            <a:r>
              <a:rPr lang="en-US" sz="2800" dirty="0"/>
              <a:t>E.g., </a:t>
            </a:r>
            <a:r>
              <a:rPr lang="en-US" sz="2800" dirty="0" err="1"/>
              <a:t>Wechat</a:t>
            </a:r>
            <a:r>
              <a:rPr lang="en-US" sz="2800" dirty="0"/>
              <a:t> group (user profile)</a:t>
            </a:r>
          </a:p>
          <a:p>
            <a:r>
              <a:rPr lang="en-US" sz="3200" dirty="0"/>
              <a:t>How to exploit the learned experience</a:t>
            </a:r>
            <a:r>
              <a:rPr lang="zh-CN" altLang="en-US" sz="3200" dirty="0"/>
              <a:t> </a:t>
            </a:r>
            <a:r>
              <a:rPr lang="en-US" altLang="zh-CN" sz="3200" dirty="0"/>
              <a:t>for node classification?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CA039-CF00-FE4C-BCF0-333AC95CB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336" y="320207"/>
            <a:ext cx="3246253" cy="5865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947AF5-612F-4D4B-BCEF-164AA747A241}"/>
              </a:ext>
            </a:extLst>
          </p:cNvPr>
          <p:cNvSpPr txBox="1"/>
          <p:nvPr/>
        </p:nvSpPr>
        <p:spPr>
          <a:xfrm>
            <a:off x="8236562" y="6186022"/>
            <a:ext cx="314696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hlinkClick r:id="rId3"/>
              </a:rPr>
              <a:t>http://www.pandaguides.com/features/how_to_create_a_wechat_group.html</a:t>
            </a:r>
            <a:endParaRPr lang="en-US" sz="600" b="1" dirty="0"/>
          </a:p>
        </p:txBody>
      </p:sp>
      <p:sp>
        <p:nvSpPr>
          <p:cNvPr id="9" name="Google Shape;1321;p132">
            <a:extLst>
              <a:ext uri="{FF2B5EF4-FFF2-40B4-BE49-F238E27FC236}">
                <a16:creationId xmlns:a16="http://schemas.microsoft.com/office/drawing/2014/main" id="{80B319A9-D4D7-B448-B5B6-CEB667C24496}"/>
              </a:ext>
            </a:extLst>
          </p:cNvPr>
          <p:cNvSpPr txBox="1"/>
          <p:nvPr/>
        </p:nvSpPr>
        <p:spPr>
          <a:xfrm>
            <a:off x="3621505" y="6404682"/>
            <a:ext cx="8438951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[Yao et al. Graph Few-shot Learning via Knowledge Transfer</a:t>
            </a:r>
            <a:r>
              <a:rPr lang="zh-CN" altLang="en-US" dirty="0"/>
              <a:t> </a:t>
            </a:r>
            <a:r>
              <a:rPr lang="en" dirty="0"/>
              <a:t>AAAI’20]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51447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1A4C-BA09-A24E-BAA8-ACFF92BA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2" y="18255"/>
            <a:ext cx="10515600" cy="1325563"/>
          </a:xfrm>
        </p:spPr>
        <p:txBody>
          <a:bodyPr/>
          <a:lstStyle/>
          <a:p>
            <a:r>
              <a:rPr lang="en-US" b="1" dirty="0"/>
              <a:t>Graph Few-shot Learning (GFL)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06FC61-A92F-EC44-9FF5-08426A93E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61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Consider both graph-level and node-level Similarity</a:t>
            </a:r>
          </a:p>
          <a:p>
            <a:pPr lvl="1"/>
            <a:r>
              <a:rPr lang="en-US" sz="2800" dirty="0"/>
              <a:t>Graph-specific gate</a:t>
            </a:r>
          </a:p>
          <a:p>
            <a:pPr lvl="1"/>
            <a:r>
              <a:rPr lang="en-US" sz="2800" dirty="0"/>
              <a:t>Node-specific prototype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B999E7-53F2-244D-84CA-F08A0DF4B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764" y="3080805"/>
            <a:ext cx="8114471" cy="3464374"/>
          </a:xfrm>
          <a:prstGeom prst="rect">
            <a:avLst/>
          </a:prstGeom>
        </p:spPr>
      </p:pic>
      <p:sp>
        <p:nvSpPr>
          <p:cNvPr id="7" name="Google Shape;1321;p132">
            <a:extLst>
              <a:ext uri="{FF2B5EF4-FFF2-40B4-BE49-F238E27FC236}">
                <a16:creationId xmlns:a16="http://schemas.microsoft.com/office/drawing/2014/main" id="{E7BF30B1-FF97-7345-98DA-E8823352A7C6}"/>
              </a:ext>
            </a:extLst>
          </p:cNvPr>
          <p:cNvSpPr txBox="1"/>
          <p:nvPr/>
        </p:nvSpPr>
        <p:spPr>
          <a:xfrm>
            <a:off x="3621505" y="6404682"/>
            <a:ext cx="8438951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[Yao et al. Graph Few-shot Learning via Knowledge Transfer</a:t>
            </a:r>
            <a:r>
              <a:rPr lang="zh-CN" altLang="en-US" dirty="0"/>
              <a:t> </a:t>
            </a:r>
            <a:r>
              <a:rPr lang="en" dirty="0"/>
              <a:t>AAAI’20]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84976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1CC95-36EA-EB4A-8D2D-1AA536D8D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05" y="18255"/>
            <a:ext cx="10515600" cy="1325563"/>
          </a:xfrm>
        </p:spPr>
        <p:txBody>
          <a:bodyPr/>
          <a:lstStyle/>
          <a:p>
            <a:r>
              <a:rPr lang="en-US" b="1" dirty="0"/>
              <a:t>GFL: Graph Structured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5962B-2CBF-4846-A4B8-EFC894366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55736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Global homogeneous information</a:t>
            </a:r>
          </a:p>
          <a:p>
            <a:pPr lvl="1"/>
            <a:r>
              <a:rPr lang="en-US" sz="2800" dirty="0"/>
              <a:t>Relation construction</a:t>
            </a:r>
          </a:p>
          <a:p>
            <a:pPr marL="1219170" lvl="2" indent="0">
              <a:buNone/>
            </a:pPr>
            <a:endParaRPr lang="en-US" sz="2400" dirty="0"/>
          </a:p>
          <a:p>
            <a:pPr lvl="1"/>
            <a:r>
              <a:rPr lang="en-US" sz="2800" dirty="0"/>
              <a:t>Prototype construction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228268-5F97-0043-BEBD-E36D9B487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788" y="4631264"/>
            <a:ext cx="5418667" cy="626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0B40E3-69F4-AC41-9DA7-87FE14F27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083" y="3259667"/>
            <a:ext cx="2319867" cy="338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05F783-54CE-E545-BFB5-C531D0DDC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880" y="2540436"/>
            <a:ext cx="4059521" cy="1777129"/>
          </a:xfrm>
          <a:prstGeom prst="rect">
            <a:avLst/>
          </a:prstGeom>
        </p:spPr>
      </p:pic>
      <p:sp>
        <p:nvSpPr>
          <p:cNvPr id="10" name="Google Shape;1321;p132">
            <a:extLst>
              <a:ext uri="{FF2B5EF4-FFF2-40B4-BE49-F238E27FC236}">
                <a16:creationId xmlns:a16="http://schemas.microsoft.com/office/drawing/2014/main" id="{ECB1C7EF-4624-A345-B529-09B1F109114D}"/>
              </a:ext>
            </a:extLst>
          </p:cNvPr>
          <p:cNvSpPr txBox="1"/>
          <p:nvPr/>
        </p:nvSpPr>
        <p:spPr>
          <a:xfrm>
            <a:off x="3621505" y="6404682"/>
            <a:ext cx="8438951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[Yao et al. Graph Few-shot Learning via Knowledge Transfer</a:t>
            </a:r>
            <a:r>
              <a:rPr lang="zh-CN" altLang="en-US" dirty="0"/>
              <a:t> </a:t>
            </a:r>
            <a:r>
              <a:rPr lang="en" dirty="0"/>
              <a:t>AAAI’20]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23867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9FAD2-B83D-544E-8338-7327938A4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27" y="18255"/>
            <a:ext cx="10515600" cy="1325563"/>
          </a:xfrm>
        </p:spPr>
        <p:txBody>
          <a:bodyPr/>
          <a:lstStyle/>
          <a:p>
            <a:r>
              <a:rPr lang="en-US" b="1" dirty="0"/>
              <a:t>GFL: Hierarchical Graph Representation Gate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5D8EAF-25F4-F445-9558-BA20BC0A8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308" y="3344779"/>
            <a:ext cx="6253384" cy="322977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C6474C-1297-AD4E-B9AE-44CF7F921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95" y="1731962"/>
            <a:ext cx="8229600" cy="3394075"/>
          </a:xfrm>
        </p:spPr>
        <p:txBody>
          <a:bodyPr>
            <a:normAutofit/>
          </a:bodyPr>
          <a:lstStyle/>
          <a:p>
            <a:r>
              <a:rPr lang="en-US" sz="3200" dirty="0"/>
              <a:t>Hierarchical graph representation gate</a:t>
            </a:r>
          </a:p>
          <a:p>
            <a:endParaRPr lang="en-US" sz="3200" dirty="0"/>
          </a:p>
          <a:p>
            <a:r>
              <a:rPr lang="en-US" sz="3200" dirty="0"/>
              <a:t>Framework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BBC21B-862C-D743-9898-8D590C415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153" y="2380550"/>
            <a:ext cx="2216541" cy="422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1DE157-FF91-AB40-9AB1-3508D4FD0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26103"/>
            <a:ext cx="1477579" cy="331702"/>
          </a:xfrm>
          <a:prstGeom prst="rect">
            <a:avLst/>
          </a:prstGeom>
        </p:spPr>
      </p:pic>
      <p:sp>
        <p:nvSpPr>
          <p:cNvPr id="10" name="Google Shape;1321;p132">
            <a:extLst>
              <a:ext uri="{FF2B5EF4-FFF2-40B4-BE49-F238E27FC236}">
                <a16:creationId xmlns:a16="http://schemas.microsoft.com/office/drawing/2014/main" id="{ABE7FEB6-658D-0B4E-BAC0-56DC44E60907}"/>
              </a:ext>
            </a:extLst>
          </p:cNvPr>
          <p:cNvSpPr txBox="1"/>
          <p:nvPr/>
        </p:nvSpPr>
        <p:spPr>
          <a:xfrm>
            <a:off x="3621505" y="6404682"/>
            <a:ext cx="8438951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[Yao et al. Graph Few-shot Learning via Knowledge Transfer</a:t>
            </a:r>
            <a:r>
              <a:rPr lang="zh-CN" altLang="en-US" dirty="0"/>
              <a:t> </a:t>
            </a:r>
            <a:r>
              <a:rPr lang="en" dirty="0"/>
              <a:t>AAAI’20]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80113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D897-C33F-AA45-9DCC-305F2574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84" y="18255"/>
            <a:ext cx="10515600" cy="1325563"/>
          </a:xfrm>
        </p:spPr>
        <p:txBody>
          <a:bodyPr/>
          <a:lstStyle/>
          <a:p>
            <a:r>
              <a:rPr lang="en-US" b="1" dirty="0"/>
              <a:t>Applications in Spatiotemporal Prediction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19E772-2D12-944C-9B38-7A57C4DA5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6" y="1343818"/>
            <a:ext cx="10287001" cy="3394075"/>
          </a:xfrm>
        </p:spPr>
        <p:txBody>
          <a:bodyPr>
            <a:normAutofit/>
          </a:bodyPr>
          <a:lstStyle/>
          <a:p>
            <a:r>
              <a:rPr lang="en-US" sz="3200" dirty="0"/>
              <a:t>Transfer one city to another -&gt; unstable results/risk of negative transfer</a:t>
            </a:r>
          </a:p>
          <a:p>
            <a:r>
              <a:rPr lang="en-US" sz="3200" dirty="0"/>
              <a:t>Extract information from </a:t>
            </a:r>
            <a:r>
              <a:rPr lang="en-US" sz="3200" dirty="0">
                <a:solidFill>
                  <a:srgbClr val="FF0000"/>
                </a:solidFill>
              </a:rPr>
              <a:t>multiple</a:t>
            </a:r>
            <a:r>
              <a:rPr lang="en-US" sz="3200" dirty="0"/>
              <a:t> cities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DF46C6-B000-C94E-B5DA-21AE5A0E38AC}"/>
              </a:ext>
            </a:extLst>
          </p:cNvPr>
          <p:cNvGrpSpPr/>
          <p:nvPr/>
        </p:nvGrpSpPr>
        <p:grpSpPr>
          <a:xfrm>
            <a:off x="1093080" y="3160590"/>
            <a:ext cx="9639092" cy="3035213"/>
            <a:chOff x="792287" y="3028243"/>
            <a:chExt cx="8168840" cy="20462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C90B2B-C5D2-6840-A967-9AB38D370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3775" y="3028243"/>
              <a:ext cx="1519131" cy="8129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AF25E5-7AE0-864F-9215-2647AD9E4860}"/>
                </a:ext>
              </a:extLst>
            </p:cNvPr>
            <p:cNvSpPr txBox="1"/>
            <p:nvPr/>
          </p:nvSpPr>
          <p:spPr>
            <a:xfrm>
              <a:off x="2498301" y="3841157"/>
              <a:ext cx="1163782" cy="24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NYC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D4E1C3-6F07-8B49-9326-4CDC43FC4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7270" y="3045221"/>
              <a:ext cx="2773857" cy="1524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F62223-CCF1-CB4D-93E9-AC013B892C47}"/>
                </a:ext>
              </a:extLst>
            </p:cNvPr>
            <p:cNvSpPr txBox="1"/>
            <p:nvPr/>
          </p:nvSpPr>
          <p:spPr>
            <a:xfrm>
              <a:off x="7148262" y="4666754"/>
              <a:ext cx="1163782" cy="269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Boston</a:t>
              </a: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FE015555-7113-C647-A5DA-276EA461C0CC}"/>
                </a:ext>
              </a:extLst>
            </p:cNvPr>
            <p:cNvSpPr/>
            <p:nvPr/>
          </p:nvSpPr>
          <p:spPr>
            <a:xfrm>
              <a:off x="4147927" y="3903927"/>
              <a:ext cx="1629295" cy="365760"/>
            </a:xfrm>
            <a:prstGeom prst="rightArrow">
              <a:avLst/>
            </a:prstGeom>
            <a:gradFill>
              <a:gsLst>
                <a:gs pos="0">
                  <a:srgbClr val="0070C0"/>
                </a:gs>
                <a:gs pos="100000">
                  <a:srgbClr val="0070C0"/>
                </a:gs>
              </a:gsLst>
            </a:gra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1D7511-5CD4-E84B-ABBB-14E814FE3B6C}"/>
                </a:ext>
              </a:extLst>
            </p:cNvPr>
            <p:cNvSpPr txBox="1"/>
            <p:nvPr/>
          </p:nvSpPr>
          <p:spPr>
            <a:xfrm>
              <a:off x="4303285" y="3580988"/>
              <a:ext cx="1557031" cy="352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Transfer</a:t>
              </a:r>
              <a:endParaRPr lang="en-US" b="1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48E3F1-9C00-8449-9495-B290954A5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287" y="3667372"/>
              <a:ext cx="1312347" cy="9693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5CFF34-B53E-C345-91A0-8FA459611DC2}"/>
                </a:ext>
              </a:extLst>
            </p:cNvPr>
            <p:cNvSpPr txBox="1"/>
            <p:nvPr/>
          </p:nvSpPr>
          <p:spPr>
            <a:xfrm>
              <a:off x="1025165" y="4680410"/>
              <a:ext cx="1163782" cy="24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Chicago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517C51-3D36-244E-8EF4-189A653C6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23775" y="4221925"/>
              <a:ext cx="1564177" cy="85256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B107263-663B-364D-9F16-D26D197E5086}"/>
              </a:ext>
            </a:extLst>
          </p:cNvPr>
          <p:cNvSpPr txBox="1"/>
          <p:nvPr/>
        </p:nvSpPr>
        <p:spPr>
          <a:xfrm>
            <a:off x="3106146" y="6229349"/>
            <a:ext cx="137324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</a:t>
            </a:r>
          </a:p>
        </p:txBody>
      </p:sp>
      <p:sp>
        <p:nvSpPr>
          <p:cNvPr id="16" name="Google Shape;1321;p132">
            <a:extLst>
              <a:ext uri="{FF2B5EF4-FFF2-40B4-BE49-F238E27FC236}">
                <a16:creationId xmlns:a16="http://schemas.microsoft.com/office/drawing/2014/main" id="{5FF203C8-061A-4A45-9F5F-B981DEA0825B}"/>
              </a:ext>
            </a:extLst>
          </p:cNvPr>
          <p:cNvSpPr txBox="1"/>
          <p:nvPr/>
        </p:nvSpPr>
        <p:spPr>
          <a:xfrm>
            <a:off x="1367872" y="6404682"/>
            <a:ext cx="10692584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en" dirty="0"/>
              <a:t>[Yao et al. </a:t>
            </a:r>
            <a:r>
              <a:rPr lang="en-US" dirty="0"/>
              <a:t>Learning from Multiple Cities: A Meta-Learning Approach for Spatial-Temporal Prediction</a:t>
            </a:r>
            <a:r>
              <a:rPr lang="en" dirty="0"/>
              <a:t> WWW’19]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00426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1C69B-4676-3942-95F4-E61306948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42" y="0"/>
            <a:ext cx="10515600" cy="1325563"/>
          </a:xfrm>
        </p:spPr>
        <p:txBody>
          <a:bodyPr/>
          <a:lstStyle/>
          <a:p>
            <a:r>
              <a:rPr lang="en-US" b="1" dirty="0"/>
              <a:t>Spatiotemporal Prediction Problem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E465FC-036E-0642-96B9-2855580C9E6F}"/>
              </a:ext>
            </a:extLst>
          </p:cNvPr>
          <p:cNvGrpSpPr/>
          <p:nvPr/>
        </p:nvGrpSpPr>
        <p:grpSpPr>
          <a:xfrm>
            <a:off x="737842" y="1325563"/>
            <a:ext cx="10761508" cy="4627758"/>
            <a:chOff x="1206374" y="2076208"/>
            <a:chExt cx="8653981" cy="3734891"/>
          </a:xfrm>
        </p:grpSpPr>
        <p:sp>
          <p:nvSpPr>
            <p:cNvPr id="4" name="Arrow: Right 6">
              <a:extLst>
                <a:ext uri="{FF2B5EF4-FFF2-40B4-BE49-F238E27FC236}">
                  <a16:creationId xmlns:a16="http://schemas.microsoft.com/office/drawing/2014/main" id="{D489CBF1-A75D-8C4F-A357-71B936D00BE7}"/>
                </a:ext>
              </a:extLst>
            </p:cNvPr>
            <p:cNvSpPr/>
            <p:nvPr/>
          </p:nvSpPr>
          <p:spPr>
            <a:xfrm>
              <a:off x="3441893" y="4963626"/>
              <a:ext cx="6418462" cy="310243"/>
            </a:xfrm>
            <a:prstGeom prst="rightArrow">
              <a:avLst>
                <a:gd name="adj1" fmla="val 50000"/>
                <a:gd name="adj2" fmla="val 103397"/>
              </a:avLst>
            </a:prstGeom>
            <a:solidFill>
              <a:srgbClr val="3366FF">
                <a:alpha val="28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0004EB2-019F-1D41-A074-CD00FDE41059}"/>
                </a:ext>
              </a:extLst>
            </p:cNvPr>
            <p:cNvSpPr/>
            <p:nvPr/>
          </p:nvSpPr>
          <p:spPr>
            <a:xfrm>
              <a:off x="4416635" y="5037105"/>
              <a:ext cx="157734" cy="1551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98E1724-BBD6-6D4A-BC5D-0C307DAE564B}"/>
                </a:ext>
              </a:extLst>
            </p:cNvPr>
            <p:cNvSpPr/>
            <p:nvPr/>
          </p:nvSpPr>
          <p:spPr>
            <a:xfrm>
              <a:off x="6390719" y="5045269"/>
              <a:ext cx="157734" cy="1551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A3976E3-C702-6342-B12B-9D6468FFB6E7}"/>
                </a:ext>
              </a:extLst>
            </p:cNvPr>
            <p:cNvSpPr/>
            <p:nvPr/>
          </p:nvSpPr>
          <p:spPr>
            <a:xfrm>
              <a:off x="8415644" y="5045269"/>
              <a:ext cx="157734" cy="1551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DE2014-A32C-4A47-8DE1-6A9CAA0525DD}"/>
                </a:ext>
              </a:extLst>
            </p:cNvPr>
            <p:cNvSpPr txBox="1"/>
            <p:nvPr/>
          </p:nvSpPr>
          <p:spPr>
            <a:xfrm>
              <a:off x="3961477" y="5375413"/>
              <a:ext cx="1155246" cy="34624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dirty="0"/>
                <a:t>9:00 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AEF79C-E27C-5D48-9DE3-FC86482B0309}"/>
                </a:ext>
              </a:extLst>
            </p:cNvPr>
            <p:cNvSpPr txBox="1"/>
            <p:nvPr/>
          </p:nvSpPr>
          <p:spPr>
            <a:xfrm>
              <a:off x="5823592" y="5375413"/>
              <a:ext cx="1155246" cy="34624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dirty="0"/>
                <a:t>10:00 AM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8E747B-DE7F-E343-A6FD-BC57B2CB3BBF}"/>
                </a:ext>
              </a:extLst>
            </p:cNvPr>
            <p:cNvSpPr txBox="1"/>
            <p:nvPr/>
          </p:nvSpPr>
          <p:spPr>
            <a:xfrm>
              <a:off x="7967196" y="5375413"/>
              <a:ext cx="1155246" cy="34624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dirty="0"/>
                <a:t>11:00 AM</a:t>
              </a:r>
            </a:p>
          </p:txBody>
        </p:sp>
        <p:sp>
          <p:nvSpPr>
            <p:cNvPr id="11" name="Arrow: Up 17">
              <a:extLst>
                <a:ext uri="{FF2B5EF4-FFF2-40B4-BE49-F238E27FC236}">
                  <a16:creationId xmlns:a16="http://schemas.microsoft.com/office/drawing/2014/main" id="{34E8F2D7-F880-F544-8C98-024308242760}"/>
                </a:ext>
              </a:extLst>
            </p:cNvPr>
            <p:cNvSpPr/>
            <p:nvPr/>
          </p:nvSpPr>
          <p:spPr>
            <a:xfrm>
              <a:off x="4416635" y="4467140"/>
              <a:ext cx="122465" cy="496486"/>
            </a:xfrm>
            <a:prstGeom prst="up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Up 18">
              <a:extLst>
                <a:ext uri="{FF2B5EF4-FFF2-40B4-BE49-F238E27FC236}">
                  <a16:creationId xmlns:a16="http://schemas.microsoft.com/office/drawing/2014/main" id="{36378711-AAC2-5045-94E7-2C37E10CA98E}"/>
                </a:ext>
              </a:extLst>
            </p:cNvPr>
            <p:cNvSpPr/>
            <p:nvPr/>
          </p:nvSpPr>
          <p:spPr>
            <a:xfrm>
              <a:off x="6401215" y="4467140"/>
              <a:ext cx="122465" cy="496486"/>
            </a:xfrm>
            <a:prstGeom prst="up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Up 19">
              <a:extLst>
                <a:ext uri="{FF2B5EF4-FFF2-40B4-BE49-F238E27FC236}">
                  <a16:creationId xmlns:a16="http://schemas.microsoft.com/office/drawing/2014/main" id="{CD4AC302-0163-F94A-89D3-F2989499FF73}"/>
                </a:ext>
              </a:extLst>
            </p:cNvPr>
            <p:cNvSpPr/>
            <p:nvPr/>
          </p:nvSpPr>
          <p:spPr>
            <a:xfrm>
              <a:off x="8422354" y="4431867"/>
              <a:ext cx="122465" cy="496486"/>
            </a:xfrm>
            <a:prstGeom prst="up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42D1C2-BFD9-CA40-A294-2D01AF9762B7}"/>
                </a:ext>
              </a:extLst>
            </p:cNvPr>
            <p:cNvSpPr txBox="1"/>
            <p:nvPr/>
          </p:nvSpPr>
          <p:spPr>
            <a:xfrm>
              <a:off x="8209081" y="3365766"/>
              <a:ext cx="5055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7CE79C-4710-E940-863B-CCEC12A3EF1A}"/>
                </a:ext>
              </a:extLst>
            </p:cNvPr>
            <p:cNvSpPr txBox="1"/>
            <p:nvPr/>
          </p:nvSpPr>
          <p:spPr>
            <a:xfrm>
              <a:off x="1206374" y="2076208"/>
              <a:ext cx="83251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Problem: </a:t>
              </a:r>
              <a:r>
                <a:rPr lang="en-US" sz="2400" dirty="0"/>
                <a:t>Given historical spatiotemporal value, predict spatiotemporal value in the next timestamp</a:t>
              </a:r>
            </a:p>
          </p:txBody>
        </p:sp>
        <p:pic>
          <p:nvPicPr>
            <p:cNvPr id="16" name="Picture 15" descr="pickup-2.png">
              <a:extLst>
                <a:ext uri="{FF2B5EF4-FFF2-40B4-BE49-F238E27FC236}">
                  <a16:creationId xmlns:a16="http://schemas.microsoft.com/office/drawing/2014/main" id="{A8CE2CEE-E890-014B-BFA2-2F8B5B905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2" t="27384" r="26873" b="11600"/>
            <a:stretch/>
          </p:blipFill>
          <p:spPr>
            <a:xfrm>
              <a:off x="3511097" y="3035087"/>
              <a:ext cx="1830553" cy="1396780"/>
            </a:xfrm>
            <a:prstGeom prst="rect">
              <a:avLst/>
            </a:prstGeom>
          </p:spPr>
        </p:pic>
        <p:pic>
          <p:nvPicPr>
            <p:cNvPr id="17" name="Picture 16" descr="pickup-6.png">
              <a:extLst>
                <a:ext uri="{FF2B5EF4-FFF2-40B4-BE49-F238E27FC236}">
                  <a16:creationId xmlns:a16="http://schemas.microsoft.com/office/drawing/2014/main" id="{A6860D22-EE40-9D4D-8BDE-6D404F980D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4" t="27384" r="26881" b="11600"/>
            <a:stretch/>
          </p:blipFill>
          <p:spPr>
            <a:xfrm>
              <a:off x="5551535" y="3041747"/>
              <a:ext cx="1821825" cy="1390120"/>
            </a:xfrm>
            <a:prstGeom prst="rect">
              <a:avLst/>
            </a:prstGeom>
          </p:spPr>
        </p:pic>
        <p:pic>
          <p:nvPicPr>
            <p:cNvPr id="18" name="Picture 17" descr="Manhattan-map-2.gif">
              <a:extLst>
                <a:ext uri="{FF2B5EF4-FFF2-40B4-BE49-F238E27FC236}">
                  <a16:creationId xmlns:a16="http://schemas.microsoft.com/office/drawing/2014/main" id="{CBFCB938-4011-B546-9FD2-856C7387EE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6" t="36171" r="10850"/>
            <a:stretch/>
          </p:blipFill>
          <p:spPr>
            <a:xfrm>
              <a:off x="1206374" y="3064775"/>
              <a:ext cx="1881576" cy="2746324"/>
            </a:xfrm>
            <a:prstGeom prst="rect">
              <a:avLst/>
            </a:prstGeom>
          </p:spPr>
        </p:pic>
      </p:grpSp>
      <p:sp>
        <p:nvSpPr>
          <p:cNvPr id="21" name="Google Shape;1321;p132">
            <a:extLst>
              <a:ext uri="{FF2B5EF4-FFF2-40B4-BE49-F238E27FC236}">
                <a16:creationId xmlns:a16="http://schemas.microsoft.com/office/drawing/2014/main" id="{D65F63EC-91B4-2442-B89E-4FE1ABC3F5D7}"/>
              </a:ext>
            </a:extLst>
          </p:cNvPr>
          <p:cNvSpPr txBox="1"/>
          <p:nvPr/>
        </p:nvSpPr>
        <p:spPr>
          <a:xfrm>
            <a:off x="1367872" y="6404682"/>
            <a:ext cx="10692584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en" dirty="0"/>
              <a:t>[Yao et al. </a:t>
            </a:r>
            <a:r>
              <a:rPr lang="en-US" dirty="0"/>
              <a:t>Learning from Multiple Cities: A Meta-Learning Approach for Spatial-Temporal Prediction</a:t>
            </a:r>
            <a:r>
              <a:rPr lang="en" dirty="0"/>
              <a:t> WWW’19]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19652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BC76-CF6C-394D-A09D-42B62CDA0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032"/>
            <a:ext cx="10515600" cy="1325563"/>
          </a:xfrm>
        </p:spPr>
        <p:txBody>
          <a:bodyPr/>
          <a:lstStyle/>
          <a:p>
            <a:r>
              <a:rPr lang="en-US" b="1" dirty="0"/>
              <a:t>Base learner – ST-net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037EB-8A77-4B41-9FC4-F5B4AB89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90434"/>
            <a:ext cx="10972800" cy="4525433"/>
          </a:xfrm>
        </p:spPr>
        <p:txBody>
          <a:bodyPr/>
          <a:lstStyle/>
          <a:p>
            <a:r>
              <a:rPr lang="en-US" dirty="0"/>
              <a:t>A combination of CNN and LSTM</a:t>
            </a:r>
          </a:p>
          <a:p>
            <a:pPr lvl="1"/>
            <a:r>
              <a:rPr lang="en-US" dirty="0"/>
              <a:t>CNN – spatial information </a:t>
            </a:r>
          </a:p>
          <a:p>
            <a:pPr lvl="1"/>
            <a:r>
              <a:rPr lang="en-US" dirty="0"/>
              <a:t>LSTM – temporal dynamics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0EE422-BB9C-9547-BFBE-C6052B43AF1D}"/>
              </a:ext>
            </a:extLst>
          </p:cNvPr>
          <p:cNvGrpSpPr/>
          <p:nvPr/>
        </p:nvGrpSpPr>
        <p:grpSpPr>
          <a:xfrm>
            <a:off x="1294862" y="2533366"/>
            <a:ext cx="10101340" cy="3655244"/>
            <a:chOff x="1494692" y="2431281"/>
            <a:chExt cx="8709131" cy="39024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58CA51-AC89-A147-879A-4CEB201373DC}"/>
                </a:ext>
              </a:extLst>
            </p:cNvPr>
            <p:cNvGrpSpPr/>
            <p:nvPr/>
          </p:nvGrpSpPr>
          <p:grpSpPr>
            <a:xfrm>
              <a:off x="1494692" y="2937352"/>
              <a:ext cx="8634046" cy="3396367"/>
              <a:chOff x="1494692" y="2937352"/>
              <a:chExt cx="8634046" cy="339636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EC26DF8-A052-0E49-97F9-E1224B39E4BA}"/>
                  </a:ext>
                </a:extLst>
              </p:cNvPr>
              <p:cNvGrpSpPr/>
              <p:nvPr/>
            </p:nvGrpSpPr>
            <p:grpSpPr>
              <a:xfrm>
                <a:off x="2097765" y="3462091"/>
                <a:ext cx="7793581" cy="2871628"/>
                <a:chOff x="2563757" y="3581926"/>
                <a:chExt cx="5398857" cy="1943194"/>
              </a:xfrm>
            </p:grpSpPr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2ACD9ADD-FA6A-914B-8029-AE514573440C}"/>
                    </a:ext>
                  </a:extLst>
                </p:cNvPr>
                <p:cNvCxnSpPr>
                  <a:stCxn id="26" idx="0"/>
                  <a:endCxn id="23" idx="2"/>
                </p:cNvCxnSpPr>
                <p:nvPr/>
              </p:nvCxnSpPr>
              <p:spPr>
                <a:xfrm flipH="1" flipV="1">
                  <a:off x="2988953" y="4002550"/>
                  <a:ext cx="7880" cy="28513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CD05F103-298C-6D4A-99C3-E4A5ABBD6672}"/>
                    </a:ext>
                  </a:extLst>
                </p:cNvPr>
                <p:cNvCxnSpPr>
                  <a:cxnSpLocks/>
                  <a:stCxn id="27" idx="0"/>
                  <a:endCxn id="24" idx="2"/>
                </p:cNvCxnSpPr>
                <p:nvPr/>
              </p:nvCxnSpPr>
              <p:spPr>
                <a:xfrm flipV="1">
                  <a:off x="4381817" y="4005729"/>
                  <a:ext cx="0" cy="28195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4B34A732-F72B-7744-91A8-71B193057629}"/>
                    </a:ext>
                  </a:extLst>
                </p:cNvPr>
                <p:cNvCxnSpPr>
                  <a:cxnSpLocks/>
                  <a:endCxn id="25" idx="2"/>
                </p:cNvCxnSpPr>
                <p:nvPr/>
              </p:nvCxnSpPr>
              <p:spPr>
                <a:xfrm flipV="1">
                  <a:off x="6107926" y="4002550"/>
                  <a:ext cx="2977" cy="31256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5915F354-58D3-6E43-93C4-D1DF9948C578}"/>
                    </a:ext>
                  </a:extLst>
                </p:cNvPr>
                <p:cNvCxnSpPr>
                  <a:stCxn id="23" idx="3"/>
                  <a:endCxn id="24" idx="1"/>
                </p:cNvCxnSpPr>
                <p:nvPr/>
              </p:nvCxnSpPr>
              <p:spPr>
                <a:xfrm>
                  <a:off x="3414149" y="3792238"/>
                  <a:ext cx="542472" cy="317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6AE1FC17-FC7E-034B-B1E3-4CEA40431A1A}"/>
                    </a:ext>
                  </a:extLst>
                </p:cNvPr>
                <p:cNvCxnSpPr>
                  <a:stCxn id="24" idx="3"/>
                  <a:endCxn id="25" idx="1"/>
                </p:cNvCxnSpPr>
                <p:nvPr/>
              </p:nvCxnSpPr>
              <p:spPr>
                <a:xfrm flipV="1">
                  <a:off x="4807013" y="3792238"/>
                  <a:ext cx="878694" cy="3179"/>
                </a:xfrm>
                <a:prstGeom prst="straightConnector1">
                  <a:avLst/>
                </a:prstGeom>
                <a:ln>
                  <a:prstDash val="lgDash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742CF4BF-F2B5-B54C-94D4-4C0A4E92FBCB}"/>
                    </a:ext>
                  </a:extLst>
                </p:cNvPr>
                <p:cNvCxnSpPr>
                  <a:cxnSpLocks/>
                  <a:stCxn id="25" idx="3"/>
                  <a:endCxn id="16" idx="2"/>
                </p:cNvCxnSpPr>
                <p:nvPr/>
              </p:nvCxnSpPr>
              <p:spPr>
                <a:xfrm flipV="1">
                  <a:off x="6536100" y="3788838"/>
                  <a:ext cx="860387" cy="339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Flowchart: Or 9">
                  <a:extLst>
                    <a:ext uri="{FF2B5EF4-FFF2-40B4-BE49-F238E27FC236}">
                      <a16:creationId xmlns:a16="http://schemas.microsoft.com/office/drawing/2014/main" id="{369CC687-F9C7-364D-8CB2-3C3449C2EF0F}"/>
                    </a:ext>
                  </a:extLst>
                </p:cNvPr>
                <p:cNvSpPr/>
                <p:nvPr/>
              </p:nvSpPr>
              <p:spPr>
                <a:xfrm>
                  <a:off x="7396487" y="3656717"/>
                  <a:ext cx="218452" cy="264243"/>
                </a:xfrm>
                <a:prstGeom prst="flowChar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712F7D54-E84F-6E4F-810D-285AF5AE65F7}"/>
                    </a:ext>
                  </a:extLst>
                </p:cNvPr>
                <p:cNvCxnSpPr>
                  <a:cxnSpLocks/>
                  <a:stCxn id="16" idx="4"/>
                  <a:endCxn id="29" idx="0"/>
                </p:cNvCxnSpPr>
                <p:nvPr/>
              </p:nvCxnSpPr>
              <p:spPr>
                <a:xfrm>
                  <a:off x="7505713" y="3920960"/>
                  <a:ext cx="4041" cy="201481"/>
                </a:xfrm>
                <a:prstGeom prst="line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5CB086A9-414D-6B4E-911B-5B4F672F28D1}"/>
                    </a:ext>
                  </a:extLst>
                </p:cNvPr>
                <p:cNvCxnSpPr>
                  <a:cxnSpLocks/>
                  <a:stCxn id="29" idx="2"/>
                </p:cNvCxnSpPr>
                <p:nvPr/>
              </p:nvCxnSpPr>
              <p:spPr>
                <a:xfrm flipH="1">
                  <a:off x="7500791" y="4396761"/>
                  <a:ext cx="0" cy="287111"/>
                </a:xfrm>
                <a:prstGeom prst="line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F46F216-9231-5948-8764-CA0414C61381}"/>
                    </a:ext>
                  </a:extLst>
                </p:cNvPr>
                <p:cNvSpPr/>
                <p:nvPr/>
              </p:nvSpPr>
              <p:spPr>
                <a:xfrm>
                  <a:off x="2706856" y="4949991"/>
                  <a:ext cx="566928" cy="562773"/>
                </a:xfrm>
                <a:prstGeom prst="rect">
                  <a:avLst/>
                </a:prstGeom>
                <a:blipFill>
                  <a:blip r:embed="rId2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5E94A719-6295-814C-AA06-83533B7F2135}"/>
                    </a:ext>
                  </a:extLst>
                </p:cNvPr>
                <p:cNvCxnSpPr>
                  <a:cxnSpLocks/>
                  <a:stCxn id="19" idx="0"/>
                  <a:endCxn id="26" idx="2"/>
                </p:cNvCxnSpPr>
                <p:nvPr/>
              </p:nvCxnSpPr>
              <p:spPr>
                <a:xfrm flipV="1">
                  <a:off x="2990320" y="4708308"/>
                  <a:ext cx="6513" cy="2416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F770289C-EFCB-B947-9180-71CD020B9B0E}"/>
                    </a:ext>
                  </a:extLst>
                </p:cNvPr>
                <p:cNvCxnSpPr>
                  <a:cxnSpLocks/>
                  <a:endCxn id="27" idx="2"/>
                </p:cNvCxnSpPr>
                <p:nvPr/>
              </p:nvCxnSpPr>
              <p:spPr>
                <a:xfrm flipH="1" flipV="1">
                  <a:off x="4381817" y="4708308"/>
                  <a:ext cx="2501" cy="24168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02AEE716-5531-2543-9450-63DACF714F86}"/>
                    </a:ext>
                  </a:extLst>
                </p:cNvPr>
                <p:cNvCxnSpPr>
                  <a:cxnSpLocks/>
                  <a:endCxn id="28" idx="2"/>
                </p:cNvCxnSpPr>
                <p:nvPr/>
              </p:nvCxnSpPr>
              <p:spPr>
                <a:xfrm flipH="1" flipV="1">
                  <a:off x="6106558" y="4708308"/>
                  <a:ext cx="1367" cy="2416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DE78D133-CF41-9A46-BC77-7C1FA2B2D84D}"/>
                    </a:ext>
                  </a:extLst>
                </p:cNvPr>
                <p:cNvSpPr/>
                <p:nvPr/>
              </p:nvSpPr>
              <p:spPr>
                <a:xfrm>
                  <a:off x="2563757" y="3581926"/>
                  <a:ext cx="850392" cy="420624"/>
                </a:xfrm>
                <a:prstGeom prst="roundRect">
                  <a:avLst/>
                </a:prstGeom>
                <a:ln w="19050"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LSTM</a:t>
                  </a:r>
                </a:p>
              </p:txBody>
            </p:sp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36B21C5F-9864-CC47-98EE-5158DC790565}"/>
                    </a:ext>
                  </a:extLst>
                </p:cNvPr>
                <p:cNvSpPr/>
                <p:nvPr/>
              </p:nvSpPr>
              <p:spPr>
                <a:xfrm>
                  <a:off x="3956621" y="3585105"/>
                  <a:ext cx="850392" cy="420624"/>
                </a:xfrm>
                <a:prstGeom prst="roundRect">
                  <a:avLst/>
                </a:prstGeom>
                <a:ln w="19050"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LSTM</a:t>
                  </a:r>
                </a:p>
              </p:txBody>
            </p:sp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96621B92-D1F0-7742-B4AF-A00EA6C804A6}"/>
                    </a:ext>
                  </a:extLst>
                </p:cNvPr>
                <p:cNvSpPr/>
                <p:nvPr/>
              </p:nvSpPr>
              <p:spPr>
                <a:xfrm>
                  <a:off x="5685707" y="3581926"/>
                  <a:ext cx="850392" cy="420624"/>
                </a:xfrm>
                <a:prstGeom prst="roundRect">
                  <a:avLst/>
                </a:prstGeom>
                <a:ln w="19050"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LSTM</a:t>
                  </a:r>
                </a:p>
              </p:txBody>
            </p:sp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0638C74-FEE8-784C-BB41-80809A9231DC}"/>
                    </a:ext>
                  </a:extLst>
                </p:cNvPr>
                <p:cNvSpPr/>
                <p:nvPr/>
              </p:nvSpPr>
              <p:spPr>
                <a:xfrm>
                  <a:off x="2571637" y="4287684"/>
                  <a:ext cx="850392" cy="420624"/>
                </a:xfrm>
                <a:prstGeom prst="roundRect">
                  <a:avLst/>
                </a:prstGeom>
                <a:ln w="190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CNN</a:t>
                  </a:r>
                </a:p>
              </p:txBody>
            </p:sp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3742855A-878D-4040-9220-5EF2F60E2F6B}"/>
                    </a:ext>
                  </a:extLst>
                </p:cNvPr>
                <p:cNvSpPr/>
                <p:nvPr/>
              </p:nvSpPr>
              <p:spPr>
                <a:xfrm>
                  <a:off x="3956621" y="4287684"/>
                  <a:ext cx="850392" cy="420624"/>
                </a:xfrm>
                <a:prstGeom prst="roundRect">
                  <a:avLst/>
                </a:prstGeom>
                <a:ln w="190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CNN</a:t>
                  </a:r>
                </a:p>
              </p:txBody>
            </p:sp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BA4E066F-EB76-304E-8E38-69352AB52AD7}"/>
                    </a:ext>
                  </a:extLst>
                </p:cNvPr>
                <p:cNvSpPr/>
                <p:nvPr/>
              </p:nvSpPr>
              <p:spPr>
                <a:xfrm>
                  <a:off x="5681362" y="4287684"/>
                  <a:ext cx="850392" cy="420624"/>
                </a:xfrm>
                <a:prstGeom prst="roundRect">
                  <a:avLst/>
                </a:prstGeom>
                <a:ln w="190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CNN</a:t>
                  </a:r>
                </a:p>
              </p:txBody>
            </p:sp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D20F4616-0A5A-1345-B4D4-1C4AB55B3720}"/>
                    </a:ext>
                  </a:extLst>
                </p:cNvPr>
                <p:cNvSpPr/>
                <p:nvPr/>
              </p:nvSpPr>
              <p:spPr>
                <a:xfrm>
                  <a:off x="7056895" y="4122441"/>
                  <a:ext cx="905719" cy="274320"/>
                </a:xfrm>
                <a:prstGeom prst="roundRect">
                  <a:avLst/>
                </a:prstGeom>
                <a:ln w="19050"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FC</a:t>
                  </a:r>
                </a:p>
              </p:txBody>
            </p:sp>
            <p:sp>
              <p:nvSpPr>
                <p:cNvPr id="30" name="Flowchart: Process 171">
                  <a:extLst>
                    <a:ext uri="{FF2B5EF4-FFF2-40B4-BE49-F238E27FC236}">
                      <a16:creationId xmlns:a16="http://schemas.microsoft.com/office/drawing/2014/main" id="{D1BB86AE-2206-3B4A-B756-FC1E64001C08}"/>
                    </a:ext>
                  </a:extLst>
                </p:cNvPr>
                <p:cNvSpPr/>
                <p:nvPr/>
              </p:nvSpPr>
              <p:spPr>
                <a:xfrm>
                  <a:off x="4098353" y="4958192"/>
                  <a:ext cx="566928" cy="566928"/>
                </a:xfrm>
                <a:prstGeom prst="flowChartProcess">
                  <a:avLst/>
                </a:prstGeom>
                <a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106289" tIns="53145" rIns="106289" bIns="53145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093"/>
                </a:p>
              </p:txBody>
            </p:sp>
            <p:sp>
              <p:nvSpPr>
                <p:cNvPr id="31" name="Flowchart: Process 207">
                  <a:extLst>
                    <a:ext uri="{FF2B5EF4-FFF2-40B4-BE49-F238E27FC236}">
                      <a16:creationId xmlns:a16="http://schemas.microsoft.com/office/drawing/2014/main" id="{FD75AD6C-1C7E-B845-AD9E-70C8F8037896}"/>
                    </a:ext>
                  </a:extLst>
                </p:cNvPr>
                <p:cNvSpPr/>
                <p:nvPr/>
              </p:nvSpPr>
              <p:spPr>
                <a:xfrm>
                  <a:off x="5823093" y="4947913"/>
                  <a:ext cx="566928" cy="566928"/>
                </a:xfrm>
                <a:prstGeom prst="flowChartProcess">
                  <a:avLst/>
                </a:prstGeom>
                <a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106289" tIns="53145" rIns="106289" bIns="53145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093"/>
                </a:p>
              </p:txBody>
            </p:sp>
          </p:grpSp>
          <p:sp>
            <p:nvSpPr>
              <p:cNvPr id="9" name="Right Arrow 8">
                <a:extLst>
                  <a:ext uri="{FF2B5EF4-FFF2-40B4-BE49-F238E27FC236}">
                    <a16:creationId xmlns:a16="http://schemas.microsoft.com/office/drawing/2014/main" id="{EF797057-A700-E440-833A-2192FCF1CC30}"/>
                  </a:ext>
                </a:extLst>
              </p:cNvPr>
              <p:cNvSpPr/>
              <p:nvPr/>
            </p:nvSpPr>
            <p:spPr>
              <a:xfrm>
                <a:off x="1494692" y="2937352"/>
                <a:ext cx="8634046" cy="310915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A929F1-EF70-AB41-A380-23178D4EF299}"/>
                </a:ext>
              </a:extLst>
            </p:cNvPr>
            <p:cNvSpPr txBox="1"/>
            <p:nvPr/>
          </p:nvSpPr>
          <p:spPr>
            <a:xfrm>
              <a:off x="9134763" y="2431281"/>
              <a:ext cx="1069060" cy="62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Time</a:t>
              </a:r>
              <a:endParaRPr lang="en-US" sz="2400" b="1" dirty="0"/>
            </a:p>
          </p:txBody>
        </p:sp>
      </p:grpSp>
      <p:sp>
        <p:nvSpPr>
          <p:cNvPr id="33" name="Google Shape;1321;p132">
            <a:extLst>
              <a:ext uri="{FF2B5EF4-FFF2-40B4-BE49-F238E27FC236}">
                <a16:creationId xmlns:a16="http://schemas.microsoft.com/office/drawing/2014/main" id="{053A617F-B4BF-E344-8DA9-AD43E6CF812A}"/>
              </a:ext>
            </a:extLst>
          </p:cNvPr>
          <p:cNvSpPr txBox="1"/>
          <p:nvPr/>
        </p:nvSpPr>
        <p:spPr>
          <a:xfrm>
            <a:off x="1367872" y="6404682"/>
            <a:ext cx="10692584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en" dirty="0"/>
              <a:t>[Yao et al. </a:t>
            </a:r>
            <a:r>
              <a:rPr lang="en-US" dirty="0"/>
              <a:t>Learning from Multiple Cities: A Meta-Learning Approach for Spatial-Temporal Prediction</a:t>
            </a:r>
            <a:r>
              <a:rPr lang="en" dirty="0"/>
              <a:t> WWW’19]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19481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57035-100D-EB4E-BD76-13BFAD0B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98" y="160587"/>
            <a:ext cx="11471102" cy="1325563"/>
          </a:xfrm>
        </p:spPr>
        <p:txBody>
          <a:bodyPr/>
          <a:lstStyle/>
          <a:p>
            <a:r>
              <a:rPr lang="en-US" b="1" dirty="0"/>
              <a:t>Challenge: Spatiotemporal Semantic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C8D76-94BF-CA42-A550-9C44332A1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Semantic Patterns</a:t>
            </a:r>
          </a:p>
          <a:p>
            <a:r>
              <a:rPr lang="en-US" sz="3600" dirty="0"/>
              <a:t>Long-term patterns</a:t>
            </a:r>
          </a:p>
          <a:p>
            <a:pPr lvl="1"/>
            <a:r>
              <a:rPr lang="en-US" sz="3200" dirty="0"/>
              <a:t>Global property</a:t>
            </a:r>
          </a:p>
          <a:p>
            <a:pPr lvl="1"/>
            <a:r>
              <a:rPr lang="en-US" sz="3200" dirty="0"/>
              <a:t>Hard to be captured with </a:t>
            </a:r>
          </a:p>
          <a:p>
            <a:pPr marL="457200" lvl="1" indent="0">
              <a:buNone/>
            </a:pPr>
            <a:r>
              <a:rPr lang="en-US" sz="3200" dirty="0"/>
              <a:t>   </a:t>
            </a:r>
            <a:r>
              <a:rPr lang="en-US" sz="2800" dirty="0"/>
              <a:t>limited data</a:t>
            </a:r>
          </a:p>
          <a:p>
            <a:pPr lvl="2"/>
            <a:r>
              <a:rPr lang="en-US" sz="2800" dirty="0"/>
              <a:t>Holidays</a:t>
            </a:r>
          </a:p>
          <a:p>
            <a:pPr lvl="2"/>
            <a:r>
              <a:rPr lang="en-US" sz="2800" dirty="0"/>
              <a:t>Missing value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FC07FD-7856-5B47-9240-F25B55E70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320" y="1486150"/>
            <a:ext cx="5796582" cy="43513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A6E5BD-4BCB-8248-82FA-B75CE0742B0D}"/>
              </a:ext>
            </a:extLst>
          </p:cNvPr>
          <p:cNvSpPr/>
          <p:nvPr/>
        </p:nvSpPr>
        <p:spPr>
          <a:xfrm>
            <a:off x="2697978" y="5745615"/>
            <a:ext cx="7189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Distill long-period patterns from source cities?</a:t>
            </a:r>
          </a:p>
        </p:txBody>
      </p:sp>
      <p:sp>
        <p:nvSpPr>
          <p:cNvPr id="7" name="Google Shape;1321;p132">
            <a:extLst>
              <a:ext uri="{FF2B5EF4-FFF2-40B4-BE49-F238E27FC236}">
                <a16:creationId xmlns:a16="http://schemas.microsoft.com/office/drawing/2014/main" id="{89A67198-C2C4-5645-95C0-F3A3996AF456}"/>
              </a:ext>
            </a:extLst>
          </p:cNvPr>
          <p:cNvSpPr txBox="1"/>
          <p:nvPr/>
        </p:nvSpPr>
        <p:spPr>
          <a:xfrm>
            <a:off x="1367872" y="6404682"/>
            <a:ext cx="10692584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en" dirty="0"/>
              <a:t>[Yao et al. </a:t>
            </a:r>
            <a:r>
              <a:rPr lang="en-US" dirty="0"/>
              <a:t>Learning from Multiple Cities: A Meta-Learning Approach for Spatial-Temporal Prediction</a:t>
            </a:r>
            <a:r>
              <a:rPr lang="en" dirty="0"/>
              <a:t> WWW’19]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2169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95F4-4AB4-984B-90BD-51042EDDD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8" y="18255"/>
            <a:ext cx="10515600" cy="1325563"/>
          </a:xfrm>
        </p:spPr>
        <p:txBody>
          <a:bodyPr/>
          <a:lstStyle/>
          <a:p>
            <a:r>
              <a:rPr lang="en-US" altLang="zh-CN" b="1" dirty="0"/>
              <a:t>Global Spatial-temporal Memory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C8708-93F2-1D4F-BBEE-16D586D23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4677"/>
            <a:ext cx="10515600" cy="4351338"/>
          </a:xfrm>
        </p:spPr>
        <p:txBody>
          <a:bodyPr/>
          <a:lstStyle/>
          <a:p>
            <a:r>
              <a:rPr lang="en-US" sz="3600" dirty="0"/>
              <a:t>Long-term information is encrypted in a memory by clustered patterns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0D8B71-1E30-EA48-B49E-93053B012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61" y="2887924"/>
            <a:ext cx="6488157" cy="3104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A80429-9D25-0D42-94B9-5AE7E8344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826" y="3799247"/>
            <a:ext cx="3478858" cy="744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6E109-BCC8-B94E-AA6C-B39CBC3E8A2A}"/>
              </a:ext>
            </a:extLst>
          </p:cNvPr>
          <p:cNvSpPr txBox="1"/>
          <p:nvPr/>
        </p:nvSpPr>
        <p:spPr>
          <a:xfrm>
            <a:off x="7603233" y="3198167"/>
            <a:ext cx="2975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Cross-entropy loss: </a:t>
            </a:r>
          </a:p>
        </p:txBody>
      </p:sp>
      <p:sp>
        <p:nvSpPr>
          <p:cNvPr id="8" name="Google Shape;1321;p132">
            <a:extLst>
              <a:ext uri="{FF2B5EF4-FFF2-40B4-BE49-F238E27FC236}">
                <a16:creationId xmlns:a16="http://schemas.microsoft.com/office/drawing/2014/main" id="{AFC721B5-8983-0D48-9124-19FAB78C678E}"/>
              </a:ext>
            </a:extLst>
          </p:cNvPr>
          <p:cNvSpPr txBox="1"/>
          <p:nvPr/>
        </p:nvSpPr>
        <p:spPr>
          <a:xfrm>
            <a:off x="1367872" y="6404682"/>
            <a:ext cx="10692584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en" dirty="0"/>
              <a:t>[Yao et al. </a:t>
            </a:r>
            <a:r>
              <a:rPr lang="en-US" dirty="0"/>
              <a:t>Learning from Multiple Cities: A Meta-Learning Approach for Spatial-Temporal Prediction</a:t>
            </a:r>
            <a:r>
              <a:rPr lang="en" dirty="0"/>
              <a:t> WWW’19]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3711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80580" y="229263"/>
            <a:ext cx="12006000" cy="8324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en" b="1" dirty="0"/>
              <a:t>City data prediction example</a:t>
            </a:r>
            <a:endParaRPr b="1" dirty="0"/>
          </a:p>
        </p:txBody>
      </p:sp>
      <p:sp>
        <p:nvSpPr>
          <p:cNvPr id="98" name="Google Shape;98;p19"/>
          <p:cNvSpPr txBox="1">
            <a:spLocks noGrp="1"/>
          </p:cNvSpPr>
          <p:nvPr>
            <p:ph type="sldNum" idx="12"/>
          </p:nvPr>
        </p:nvSpPr>
        <p:spPr>
          <a:xfrm>
            <a:off x="8953500" y="6356353"/>
            <a:ext cx="2844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0851" y="2685752"/>
            <a:ext cx="2025508" cy="108388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2753552" y="3769637"/>
            <a:ext cx="15516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NYC</a:t>
            </a:r>
            <a:endParaRPr sz="2400"/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2177" y="2996372"/>
            <a:ext cx="3698475" cy="2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8953500" y="5158417"/>
            <a:ext cx="15516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Boston</a:t>
            </a:r>
            <a:endParaRPr sz="2400"/>
          </a:p>
        </p:txBody>
      </p:sp>
      <p:sp>
        <p:nvSpPr>
          <p:cNvPr id="103" name="Google Shape;103;p19"/>
          <p:cNvSpPr/>
          <p:nvPr/>
        </p:nvSpPr>
        <p:spPr>
          <a:xfrm>
            <a:off x="4953053" y="3853331"/>
            <a:ext cx="2172400" cy="4876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0C0"/>
              </a:gs>
              <a:gs pos="100000">
                <a:srgbClr val="0070C0"/>
              </a:gs>
            </a:gsLst>
            <a:lin ang="16200038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1879985" y="1255233"/>
            <a:ext cx="30732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3200"/>
              <a:t>Many data</a:t>
            </a:r>
            <a:endParaRPr sz="3200"/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867" y="3537925"/>
            <a:ext cx="1749795" cy="129246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/>
          <p:nvPr/>
        </p:nvSpPr>
        <p:spPr>
          <a:xfrm>
            <a:off x="789371" y="4888641"/>
            <a:ext cx="15516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Chicago</a:t>
            </a:r>
            <a:endParaRPr sz="2400"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20852" y="4277329"/>
            <a:ext cx="2085569" cy="113675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2787780" y="5389804"/>
            <a:ext cx="15516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</a:t>
            </a:r>
            <a:endParaRPr sz="2400"/>
          </a:p>
        </p:txBody>
      </p:sp>
      <p:sp>
        <p:nvSpPr>
          <p:cNvPr id="109" name="Google Shape;109;p19"/>
          <p:cNvSpPr txBox="1"/>
          <p:nvPr/>
        </p:nvSpPr>
        <p:spPr>
          <a:xfrm>
            <a:off x="8192685" y="1255217"/>
            <a:ext cx="30732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3200"/>
              <a:t>Little data</a:t>
            </a: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5030984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128CC-D3EB-F246-80A8-F7A8CC69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13" y="48128"/>
            <a:ext cx="10515600" cy="1325563"/>
          </a:xfrm>
        </p:spPr>
        <p:txBody>
          <a:bodyPr/>
          <a:lstStyle/>
          <a:p>
            <a:r>
              <a:rPr lang="en-US" b="1" dirty="0"/>
              <a:t>Framework: MetaST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610D3A-2CE1-EF40-9F6B-A41DDD6C1DD4}"/>
              </a:ext>
            </a:extLst>
          </p:cNvPr>
          <p:cNvGrpSpPr/>
          <p:nvPr/>
        </p:nvGrpSpPr>
        <p:grpSpPr>
          <a:xfrm>
            <a:off x="1207187" y="1690688"/>
            <a:ext cx="9777626" cy="4667250"/>
            <a:chOff x="1255332" y="1825625"/>
            <a:chExt cx="8799020" cy="40786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EF437E-B27F-E94A-86BD-74CF664B9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332" y="1825625"/>
              <a:ext cx="8799020" cy="28755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591AB6-1BC8-7F44-95DD-E42357EFE553}"/>
                </a:ext>
              </a:extLst>
            </p:cNvPr>
            <p:cNvSpPr txBox="1"/>
            <p:nvPr/>
          </p:nvSpPr>
          <p:spPr>
            <a:xfrm>
              <a:off x="1906613" y="4760755"/>
              <a:ext cx="7762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Training Loss function: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ABF71-73F7-A24C-91E8-700905B8B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9542" y="5282002"/>
              <a:ext cx="3035300" cy="6223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EE132A-6B70-D945-B095-47DC744DE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264" y="5300028"/>
              <a:ext cx="2559551" cy="547625"/>
            </a:xfrm>
            <a:prstGeom prst="rect">
              <a:avLst/>
            </a:prstGeom>
          </p:spPr>
        </p:pic>
      </p:grpSp>
      <p:sp>
        <p:nvSpPr>
          <p:cNvPr id="10" name="Google Shape;1321;p132">
            <a:extLst>
              <a:ext uri="{FF2B5EF4-FFF2-40B4-BE49-F238E27FC236}">
                <a16:creationId xmlns:a16="http://schemas.microsoft.com/office/drawing/2014/main" id="{B6976734-F8B4-B54E-ACC0-5CD2FF619A89}"/>
              </a:ext>
            </a:extLst>
          </p:cNvPr>
          <p:cNvSpPr txBox="1"/>
          <p:nvPr/>
        </p:nvSpPr>
        <p:spPr>
          <a:xfrm>
            <a:off x="1367872" y="6404682"/>
            <a:ext cx="10692584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en" dirty="0"/>
              <a:t>[Yao et al. </a:t>
            </a:r>
            <a:r>
              <a:rPr lang="en-US" dirty="0"/>
              <a:t>Learning from Multiple Cities: A Meta-Learning Approach for Spatial-Temporal Prediction</a:t>
            </a:r>
            <a:r>
              <a:rPr lang="en" dirty="0"/>
              <a:t> WWW’19]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6992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DEC40-4371-6A4E-8665-14EBC2A6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26" y="186248"/>
            <a:ext cx="10515600" cy="1325563"/>
          </a:xfrm>
        </p:spPr>
        <p:txBody>
          <a:bodyPr/>
          <a:lstStyle/>
          <a:p>
            <a:r>
              <a:rPr lang="en-US" b="1" dirty="0"/>
              <a:t>Patten Analysis for Traffic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A7DC1-6711-4B43-8FAB-99A2FFEA5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56" y="1603634"/>
            <a:ext cx="10972800" cy="4525433"/>
          </a:xfrm>
        </p:spPr>
        <p:txBody>
          <a:bodyPr/>
          <a:lstStyle/>
          <a:p>
            <a:pPr marL="0" indent="0">
              <a:buNone/>
            </a:pPr>
            <a:r>
              <a:rPr lang="en-US" sz="3733" b="1" dirty="0"/>
              <a:t>Qualitative results</a:t>
            </a:r>
          </a:p>
          <a:p>
            <a:r>
              <a:rPr lang="en-US" sz="3200" dirty="0"/>
              <a:t>Pattern assignment interpretation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E81B8-3A59-2E42-BC61-26876850B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96" y="3004140"/>
            <a:ext cx="5122691" cy="330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B0E83-788D-A840-B837-A90A2F50F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357" y="3058771"/>
            <a:ext cx="5292487" cy="1491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016C64-F007-3F4C-B86C-BEB09CA5F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167" y="4814903"/>
            <a:ext cx="5241676" cy="1405987"/>
          </a:xfrm>
          <a:prstGeom prst="rect">
            <a:avLst/>
          </a:prstGeom>
        </p:spPr>
      </p:pic>
      <p:sp>
        <p:nvSpPr>
          <p:cNvPr id="9" name="Google Shape;1321;p132">
            <a:extLst>
              <a:ext uri="{FF2B5EF4-FFF2-40B4-BE49-F238E27FC236}">
                <a16:creationId xmlns:a16="http://schemas.microsoft.com/office/drawing/2014/main" id="{83D64555-EC83-0341-A569-E36F8364EA8B}"/>
              </a:ext>
            </a:extLst>
          </p:cNvPr>
          <p:cNvSpPr txBox="1"/>
          <p:nvPr/>
        </p:nvSpPr>
        <p:spPr>
          <a:xfrm>
            <a:off x="1367872" y="6404682"/>
            <a:ext cx="10692584" cy="47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en" dirty="0"/>
              <a:t>[Yao et al. </a:t>
            </a:r>
            <a:r>
              <a:rPr lang="en-US" dirty="0"/>
              <a:t>Learning from Multiple Cities: A Meta-Learning Approach for Spatial-Temporal Prediction</a:t>
            </a:r>
            <a:r>
              <a:rPr lang="en" dirty="0"/>
              <a:t> WWW’19]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6289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3244-B31D-9641-A5E6-37ABC1A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3" y="0"/>
            <a:ext cx="10515600" cy="1325563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1FCC-BD18-424A-A4C1-4C086185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79" y="1215190"/>
            <a:ext cx="10515600" cy="5281863"/>
          </a:xfrm>
        </p:spPr>
        <p:txBody>
          <a:bodyPr>
            <a:noAutofit/>
          </a:bodyPr>
          <a:lstStyle/>
          <a:p>
            <a:r>
              <a:rPr lang="en-US" sz="2400" dirty="0"/>
              <a:t>Transfer knowledge from models</a:t>
            </a:r>
          </a:p>
          <a:p>
            <a:pPr lvl="1"/>
            <a:r>
              <a:rPr lang="en-US" dirty="0"/>
              <a:t>Transfer learning</a:t>
            </a:r>
          </a:p>
          <a:p>
            <a:pPr lvl="1"/>
            <a:r>
              <a:rPr lang="en-US" dirty="0"/>
              <a:t>Multi-task learning</a:t>
            </a:r>
          </a:p>
          <a:p>
            <a:pPr lvl="1"/>
            <a:r>
              <a:rPr lang="en-US" dirty="0"/>
              <a:t>Meta-learning</a:t>
            </a:r>
          </a:p>
          <a:p>
            <a:pPr lvl="1"/>
            <a:r>
              <a:rPr lang="en-US" dirty="0"/>
              <a:t>Applications</a:t>
            </a:r>
          </a:p>
          <a:p>
            <a:r>
              <a:rPr lang="en-US" sz="2400" dirty="0"/>
              <a:t>------  Coffee break ------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Transfer knowledge from domain expert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Enrich representations using knowledge graph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Domain-knowledge driven regularization</a:t>
            </a:r>
          </a:p>
          <a:p>
            <a:r>
              <a:rPr lang="en-US" sz="2400" dirty="0"/>
              <a:t>Data Augmentation</a:t>
            </a:r>
          </a:p>
          <a:p>
            <a:pPr lvl="1"/>
            <a:r>
              <a:rPr lang="en-US" dirty="0"/>
              <a:t>Augmentation using labeled data</a:t>
            </a:r>
          </a:p>
          <a:p>
            <a:pPr lvl="1"/>
            <a:r>
              <a:rPr lang="en-US" dirty="0"/>
              <a:t>Augmentation using unlabeled data</a:t>
            </a:r>
          </a:p>
        </p:txBody>
      </p:sp>
    </p:spTree>
    <p:extLst>
      <p:ext uri="{BB962C8B-B14F-4D97-AF65-F5344CB8AC3E}">
        <p14:creationId xmlns:p14="http://schemas.microsoft.com/office/powerpoint/2010/main" val="4519405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3244-B31D-9641-A5E6-37ABC1A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3" y="0"/>
            <a:ext cx="10515600" cy="1325563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1FCC-BD18-424A-A4C1-4C086185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79" y="1215190"/>
            <a:ext cx="10515600" cy="5281863"/>
          </a:xfrm>
        </p:spPr>
        <p:txBody>
          <a:bodyPr>
            <a:noAutofit/>
          </a:bodyPr>
          <a:lstStyle/>
          <a:p>
            <a:r>
              <a:rPr lang="en-US" sz="2400" dirty="0"/>
              <a:t>Transfer knowledge from models</a:t>
            </a:r>
          </a:p>
          <a:p>
            <a:pPr lvl="1"/>
            <a:r>
              <a:rPr lang="en-US" dirty="0"/>
              <a:t>Transfer learning</a:t>
            </a:r>
          </a:p>
          <a:p>
            <a:pPr lvl="1"/>
            <a:r>
              <a:rPr lang="en-US" dirty="0"/>
              <a:t>Multi-task learning</a:t>
            </a:r>
          </a:p>
          <a:p>
            <a:pPr lvl="1"/>
            <a:r>
              <a:rPr lang="en-US" dirty="0"/>
              <a:t>Meta-learning</a:t>
            </a:r>
          </a:p>
          <a:p>
            <a:pPr lvl="1"/>
            <a:r>
              <a:rPr lang="en-US" dirty="0"/>
              <a:t>Applications</a:t>
            </a:r>
          </a:p>
          <a:p>
            <a:r>
              <a:rPr lang="en-US" sz="2400" dirty="0"/>
              <a:t>------  Coffee break ------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Transfer knowledge from domain expert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Enrich representations using knowledge graph</a:t>
            </a:r>
          </a:p>
          <a:p>
            <a:pPr lvl="1"/>
            <a:r>
              <a:rPr lang="en-US" dirty="0"/>
              <a:t>Domain-knowledge driven regularization</a:t>
            </a:r>
          </a:p>
          <a:p>
            <a:r>
              <a:rPr lang="en-US" sz="2400" dirty="0"/>
              <a:t>Data Augmentation</a:t>
            </a:r>
          </a:p>
          <a:p>
            <a:pPr lvl="1"/>
            <a:r>
              <a:rPr lang="en-US" dirty="0"/>
              <a:t>Augmentation using labeled data</a:t>
            </a:r>
          </a:p>
          <a:p>
            <a:pPr lvl="1"/>
            <a:r>
              <a:rPr lang="en-US" dirty="0"/>
              <a:t>Augmentation using unlabeled data</a:t>
            </a:r>
          </a:p>
        </p:txBody>
      </p:sp>
    </p:spTree>
    <p:extLst>
      <p:ext uri="{BB962C8B-B14F-4D97-AF65-F5344CB8AC3E}">
        <p14:creationId xmlns:p14="http://schemas.microsoft.com/office/powerpoint/2010/main" val="21510255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17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Representations of Data</a:t>
            </a:r>
            <a:endParaRPr/>
          </a:p>
        </p:txBody>
      </p:sp>
      <p:pic>
        <p:nvPicPr>
          <p:cNvPr id="1677" name="Google Shape;1677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469785"/>
            <a:ext cx="7541776" cy="399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8" name="Google Shape;1678;p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1873" y="2786265"/>
            <a:ext cx="4425132" cy="3622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9" name="Google Shape;1679;p170"/>
          <p:cNvSpPr txBox="1"/>
          <p:nvPr/>
        </p:nvSpPr>
        <p:spPr>
          <a:xfrm>
            <a:off x="433133" y="1472667"/>
            <a:ext cx="6671674" cy="6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/>
              <a:t>Map input to latent space. Nonlinear projections</a:t>
            </a:r>
            <a:endParaRPr sz="2400" b="1" dirty="0"/>
          </a:p>
        </p:txBody>
      </p:sp>
      <p:sp>
        <p:nvSpPr>
          <p:cNvPr id="1680" name="Google Shape;1680;p170"/>
          <p:cNvSpPr txBox="1"/>
          <p:nvPr/>
        </p:nvSpPr>
        <p:spPr>
          <a:xfrm>
            <a:off x="7024467" y="931501"/>
            <a:ext cx="4734400" cy="6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/>
              <a:t>Encode semantic “knowledge” of data in latent space</a:t>
            </a:r>
            <a:endParaRPr sz="2400" b="1"/>
          </a:p>
        </p:txBody>
      </p:sp>
      <p:sp>
        <p:nvSpPr>
          <p:cNvPr id="1681" name="Google Shape;1681;p170"/>
          <p:cNvSpPr txBox="1"/>
          <p:nvPr/>
        </p:nvSpPr>
        <p:spPr>
          <a:xfrm>
            <a:off x="7179101" y="1769352"/>
            <a:ext cx="4734400" cy="6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/>
              <a:t> Make classification task easier</a:t>
            </a:r>
            <a:endParaRPr sz="2400" b="1"/>
          </a:p>
        </p:txBody>
      </p:sp>
      <p:sp>
        <p:nvSpPr>
          <p:cNvPr id="1682" name="Google Shape;1682;p170"/>
          <p:cNvSpPr txBox="1"/>
          <p:nvPr/>
        </p:nvSpPr>
        <p:spPr>
          <a:xfrm>
            <a:off x="259867" y="6511500"/>
            <a:ext cx="7372400" cy="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/>
              <a:t>source: </a:t>
            </a:r>
            <a:r>
              <a:rPr lang="en" sz="1333" u="sng">
                <a:solidFill>
                  <a:schemeClr val="hlink"/>
                </a:solidFill>
                <a:hlinkClick r:id="rId5"/>
              </a:rPr>
              <a:t>https://colah.github.io/posts/2015-01-Visualizing-Representations/</a:t>
            </a:r>
            <a:endParaRPr sz="1333"/>
          </a:p>
        </p:txBody>
      </p:sp>
      <p:sp>
        <p:nvSpPr>
          <p:cNvPr id="1683" name="Google Shape;1683;p17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5161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17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Word Embeddings from Scratch</a:t>
            </a:r>
            <a:endParaRPr/>
          </a:p>
        </p:txBody>
      </p:sp>
      <p:sp>
        <p:nvSpPr>
          <p:cNvPr id="1689" name="Google Shape;1689;p171"/>
          <p:cNvSpPr txBox="1"/>
          <p:nvPr/>
        </p:nvSpPr>
        <p:spPr>
          <a:xfrm>
            <a:off x="2041048" y="2147829"/>
            <a:ext cx="9128000" cy="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latin typeface="Courier New"/>
                <a:ea typeface="Courier New"/>
                <a:cs typeface="Courier New"/>
                <a:sym typeface="Courier New"/>
              </a:rPr>
              <a:t>The quick brown fox jumped over the lazy dog</a:t>
            </a:r>
            <a:endParaRPr sz="2400"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691" name="Google Shape;1691;p171"/>
          <p:cNvCxnSpPr>
            <a:cxnSpLocks/>
          </p:cNvCxnSpPr>
          <p:nvPr/>
        </p:nvCxnSpPr>
        <p:spPr>
          <a:xfrm>
            <a:off x="5026972" y="2686029"/>
            <a:ext cx="755683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92" name="Google Shape;1692;p171"/>
          <p:cNvSpPr txBox="1"/>
          <p:nvPr/>
        </p:nvSpPr>
        <p:spPr>
          <a:xfrm>
            <a:off x="4571814" y="2670470"/>
            <a:ext cx="1666000" cy="4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solidFill>
                  <a:srgbClr val="0000FF"/>
                </a:solidFill>
              </a:rPr>
              <a:t>Input word</a:t>
            </a:r>
            <a:endParaRPr sz="2400" b="1" dirty="0">
              <a:solidFill>
                <a:srgbClr val="0000FF"/>
              </a:solidFill>
            </a:endParaRPr>
          </a:p>
        </p:txBody>
      </p:sp>
      <p:sp>
        <p:nvSpPr>
          <p:cNvPr id="1693" name="Google Shape;1693;p171"/>
          <p:cNvSpPr/>
          <p:nvPr/>
        </p:nvSpPr>
        <p:spPr>
          <a:xfrm>
            <a:off x="2754648" y="2251229"/>
            <a:ext cx="2272324" cy="43479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94" name="Google Shape;1694;p171"/>
          <p:cNvSpPr/>
          <p:nvPr/>
        </p:nvSpPr>
        <p:spPr>
          <a:xfrm>
            <a:off x="5782655" y="2263829"/>
            <a:ext cx="2098987" cy="4348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95" name="Google Shape;1695;p171"/>
          <p:cNvSpPr txBox="1"/>
          <p:nvPr/>
        </p:nvSpPr>
        <p:spPr>
          <a:xfrm>
            <a:off x="2895856" y="1713027"/>
            <a:ext cx="2131116" cy="4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solidFill>
                  <a:srgbClr val="FF0000"/>
                </a:solidFill>
              </a:rPr>
              <a:t>Context word</a:t>
            </a:r>
            <a:endParaRPr sz="2400" b="1" dirty="0">
              <a:solidFill>
                <a:srgbClr val="FF0000"/>
              </a:solidFill>
            </a:endParaRPr>
          </a:p>
        </p:txBody>
      </p:sp>
      <p:pic>
        <p:nvPicPr>
          <p:cNvPr id="1696" name="Google Shape;1696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000" y="3495501"/>
            <a:ext cx="8792405" cy="307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7" name="Google Shape;1697;p171"/>
          <p:cNvSpPr txBox="1"/>
          <p:nvPr/>
        </p:nvSpPr>
        <p:spPr>
          <a:xfrm>
            <a:off x="996200" y="3495500"/>
            <a:ext cx="3450800" cy="3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533" b="1">
                <a:solidFill>
                  <a:srgbClr val="222222"/>
                </a:solidFill>
              </a:rPr>
              <a:t>King - Man + Woman = Queen</a:t>
            </a:r>
            <a:endParaRPr sz="2400" b="1"/>
          </a:p>
        </p:txBody>
      </p:sp>
      <p:sp>
        <p:nvSpPr>
          <p:cNvPr id="1698" name="Google Shape;1698;p171"/>
          <p:cNvSpPr txBox="1"/>
          <p:nvPr/>
        </p:nvSpPr>
        <p:spPr>
          <a:xfrm>
            <a:off x="259867" y="6511500"/>
            <a:ext cx="7372400" cy="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/>
              <a:t>source: </a:t>
            </a:r>
            <a:r>
              <a:rPr lang="en" sz="1467" u="sng">
                <a:solidFill>
                  <a:schemeClr val="hlink"/>
                </a:solidFill>
                <a:hlinkClick r:id="rId4"/>
              </a:rPr>
              <a:t>https://www.tensorflow.org/tutorials/representation/word2vec</a:t>
            </a:r>
            <a:endParaRPr sz="1333"/>
          </a:p>
        </p:txBody>
      </p:sp>
      <p:sp>
        <p:nvSpPr>
          <p:cNvPr id="1699" name="Google Shape;1699;p17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1093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1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Problems?</a:t>
            </a:r>
            <a:endParaRPr dirty="0"/>
          </a:p>
        </p:txBody>
      </p:sp>
      <p:sp>
        <p:nvSpPr>
          <p:cNvPr id="1705" name="Google Shape;1705;p172"/>
          <p:cNvSpPr txBox="1"/>
          <p:nvPr/>
        </p:nvSpPr>
        <p:spPr>
          <a:xfrm>
            <a:off x="415600" y="1318212"/>
            <a:ext cx="10995200" cy="46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507987">
              <a:buClr>
                <a:schemeClr val="dk1"/>
              </a:buClr>
              <a:buSzPts val="2400"/>
              <a:buChar char="●"/>
            </a:pPr>
            <a:r>
              <a:rPr lang="en" sz="3200" dirty="0">
                <a:solidFill>
                  <a:schemeClr val="dk1"/>
                </a:solidFill>
              </a:rPr>
              <a:t>Learn everything about the words from scratch</a:t>
            </a:r>
            <a:endParaRPr sz="3200" dirty="0">
              <a:solidFill>
                <a:schemeClr val="dk1"/>
              </a:solidFill>
            </a:endParaRPr>
          </a:p>
          <a:p>
            <a:pPr marL="609585" indent="-507987">
              <a:buSzPts val="2400"/>
              <a:buChar char="●"/>
            </a:pPr>
            <a:r>
              <a:rPr lang="en" sz="3200" dirty="0"/>
              <a:t>Typically require massive amounts of data </a:t>
            </a:r>
            <a:endParaRPr sz="3200" dirty="0"/>
          </a:p>
          <a:p>
            <a:pPr marL="1219170" lvl="1" indent="-507987">
              <a:buSzPts val="2400"/>
              <a:buChar char="○"/>
            </a:pPr>
            <a:r>
              <a:rPr lang="en" sz="3200" dirty="0">
                <a:solidFill>
                  <a:schemeClr val="dk1"/>
                </a:solidFill>
              </a:rPr>
              <a:t>100B word Google News corpus</a:t>
            </a:r>
            <a:endParaRPr sz="3200" dirty="0"/>
          </a:p>
          <a:p>
            <a:pPr marL="609585" indent="-507987">
              <a:buSzPts val="2400"/>
              <a:buChar char="●"/>
            </a:pPr>
            <a:r>
              <a:rPr lang="en" sz="3200" dirty="0"/>
              <a:t>Humans have lots of knowledge about what words mean and how they interact with other words</a:t>
            </a:r>
            <a:endParaRPr sz="3200" dirty="0"/>
          </a:p>
        </p:txBody>
      </p:sp>
      <p:sp>
        <p:nvSpPr>
          <p:cNvPr id="1706" name="Google Shape;1706;p172"/>
          <p:cNvSpPr txBox="1"/>
          <p:nvPr/>
        </p:nvSpPr>
        <p:spPr>
          <a:xfrm>
            <a:off x="630233" y="4670588"/>
            <a:ext cx="10673200" cy="8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/>
              <a:t>Key Idea:</a:t>
            </a:r>
            <a:r>
              <a:rPr lang="en" sz="2400" dirty="0"/>
              <a:t> How can we use </a:t>
            </a:r>
            <a:r>
              <a:rPr lang="en" sz="2400" b="1" u="sng" dirty="0"/>
              <a:t>structured information</a:t>
            </a:r>
            <a:r>
              <a:rPr lang="en" sz="2400" dirty="0"/>
              <a:t> found in secondary data sets to solve interesting problems?</a:t>
            </a:r>
            <a:endParaRPr sz="2400" dirty="0"/>
          </a:p>
        </p:txBody>
      </p:sp>
      <p:sp>
        <p:nvSpPr>
          <p:cNvPr id="1707" name="Google Shape;1707;p172"/>
          <p:cNvSpPr txBox="1"/>
          <p:nvPr/>
        </p:nvSpPr>
        <p:spPr>
          <a:xfrm>
            <a:off x="630233" y="5587889"/>
            <a:ext cx="10673200" cy="8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Two examples of how to “enrich” the data representation learned by a model with </a:t>
            </a:r>
            <a:r>
              <a:rPr lang="en" sz="2400" b="1" u="sng" dirty="0"/>
              <a:t>structured information</a:t>
            </a:r>
            <a:endParaRPr sz="2400" b="1" u="sng" dirty="0"/>
          </a:p>
        </p:txBody>
      </p:sp>
      <p:sp>
        <p:nvSpPr>
          <p:cNvPr id="1708" name="Google Shape;1708;p172"/>
          <p:cNvSpPr txBox="1">
            <a:spLocks noGrp="1"/>
          </p:cNvSpPr>
          <p:nvPr>
            <p:ph type="title"/>
          </p:nvPr>
        </p:nvSpPr>
        <p:spPr>
          <a:xfrm>
            <a:off x="630233" y="3923469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Solutions?</a:t>
            </a:r>
            <a:endParaRPr dirty="0"/>
          </a:p>
        </p:txBody>
      </p:sp>
      <p:sp>
        <p:nvSpPr>
          <p:cNvPr id="1709" name="Google Shape;1709;p17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186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6" grpId="0"/>
      <p:bldP spid="1707" grpId="0"/>
      <p:bldP spid="170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17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ConceptNet: Structured Information for Words</a:t>
            </a:r>
            <a:endParaRPr/>
          </a:p>
        </p:txBody>
      </p:sp>
      <p:sp>
        <p:nvSpPr>
          <p:cNvPr id="1723" name="Google Shape;1723;p17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437D01-262C-D74B-8D80-120AD3A3B1AD}"/>
              </a:ext>
            </a:extLst>
          </p:cNvPr>
          <p:cNvSpPr txBox="1"/>
          <p:nvPr/>
        </p:nvSpPr>
        <p:spPr>
          <a:xfrm>
            <a:off x="4075577" y="6264633"/>
            <a:ext cx="416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http://conceptnet.io/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08B22-ED19-944C-BE13-A0EFF3501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77" y="5986273"/>
            <a:ext cx="3441700" cy="85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C82FD1-2606-8348-88D0-DD83F049B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524" y="1356967"/>
            <a:ext cx="8947216" cy="46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399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17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Retrofitting</a:t>
            </a:r>
            <a:endParaRPr/>
          </a:p>
        </p:txBody>
      </p:sp>
      <p:sp>
        <p:nvSpPr>
          <p:cNvPr id="1729" name="Google Shape;1729;p175"/>
          <p:cNvSpPr txBox="1"/>
          <p:nvPr/>
        </p:nvSpPr>
        <p:spPr>
          <a:xfrm>
            <a:off x="1225033" y="3269167"/>
            <a:ext cx="10344400" cy="1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Adjusts the values of an existing embedding through an new objective that accounts for the knowledge graph</a:t>
            </a:r>
            <a:endParaRPr sz="2400" dirty="0"/>
          </a:p>
        </p:txBody>
      </p:sp>
      <p:sp>
        <p:nvSpPr>
          <p:cNvPr id="1730" name="Google Shape;1730;p175"/>
          <p:cNvSpPr txBox="1"/>
          <p:nvPr/>
        </p:nvSpPr>
        <p:spPr>
          <a:xfrm>
            <a:off x="1225033" y="4200967"/>
            <a:ext cx="10271200" cy="1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Minimize distance between new vector, and original embedding vector</a:t>
            </a:r>
            <a:endParaRPr sz="2400" dirty="0"/>
          </a:p>
        </p:txBody>
      </p:sp>
      <p:sp>
        <p:nvSpPr>
          <p:cNvPr id="1731" name="Google Shape;1731;p175"/>
          <p:cNvSpPr txBox="1"/>
          <p:nvPr/>
        </p:nvSpPr>
        <p:spPr>
          <a:xfrm>
            <a:off x="1225033" y="4826800"/>
            <a:ext cx="10071578" cy="1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u="sng" dirty="0"/>
              <a:t>Also</a:t>
            </a:r>
            <a:r>
              <a:rPr lang="en" sz="2400" u="sng" dirty="0"/>
              <a:t>,</a:t>
            </a:r>
            <a:r>
              <a:rPr lang="en" sz="2400" dirty="0"/>
              <a:t> minimize distance between new vector and learned vectors of neighbors on graph</a:t>
            </a:r>
            <a:endParaRPr sz="2400" dirty="0"/>
          </a:p>
        </p:txBody>
      </p:sp>
      <p:pic>
        <p:nvPicPr>
          <p:cNvPr id="1732" name="Google Shape;1732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869" y="1661267"/>
            <a:ext cx="7339600" cy="1291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33" name="Google Shape;1733;p175"/>
              <p:cNvSpPr txBox="1"/>
              <p:nvPr/>
            </p:nvSpPr>
            <p:spPr>
              <a:xfrm>
                <a:off x="7981028" y="1208866"/>
                <a:ext cx="4210972" cy="54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400" dirty="0"/>
                  <a:t>learned embedding vector</a:t>
                </a:r>
              </a:p>
              <a:p>
                <a:pPr>
                  <a:buClr>
                    <a:schemeClr val="dk1"/>
                  </a:buClr>
                  <a:buSzPts val="1100"/>
                </a:pPr>
                <a:endParaRPr lang="en-US" sz="2400" dirty="0">
                  <a:solidFill>
                    <a:schemeClr val="dk1"/>
                  </a:solidFill>
                </a:endParaRPr>
              </a:p>
              <a:p>
                <a:endParaRPr sz="2400" dirty="0"/>
              </a:p>
            </p:txBody>
          </p:sp>
        </mc:Choice>
        <mc:Fallback xmlns="">
          <p:sp>
            <p:nvSpPr>
              <p:cNvPr id="1733" name="Google Shape;1733;p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028" y="1208866"/>
                <a:ext cx="4210972" cy="548000"/>
              </a:xfrm>
              <a:prstGeom prst="rect">
                <a:avLst/>
              </a:prstGeom>
              <a:blipFill>
                <a:blip r:embed="rId4"/>
                <a:stretch>
                  <a:fillRect b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5" name="Google Shape;1735;p175"/>
              <p:cNvSpPr txBox="1"/>
              <p:nvPr/>
            </p:nvSpPr>
            <p:spPr>
              <a:xfrm>
                <a:off x="7981028" y="1707833"/>
                <a:ext cx="4058957" cy="54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400" dirty="0"/>
                  <a:t>existing embedding vector</a:t>
                </a:r>
              </a:p>
              <a:p>
                <a:endParaRPr lang="en-US" sz="2400" dirty="0">
                  <a:solidFill>
                    <a:schemeClr val="dk1"/>
                  </a:solidFill>
                </a:endParaRPr>
              </a:p>
              <a:p>
                <a:endParaRPr sz="2400" dirty="0"/>
              </a:p>
            </p:txBody>
          </p:sp>
        </mc:Choice>
        <mc:Fallback xmlns="">
          <p:sp>
            <p:nvSpPr>
              <p:cNvPr id="1735" name="Google Shape;1735;p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028" y="1707833"/>
                <a:ext cx="4058957" cy="548000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6" name="Google Shape;1736;p175"/>
              <p:cNvSpPr txBox="1"/>
              <p:nvPr/>
            </p:nvSpPr>
            <p:spPr>
              <a:xfrm>
                <a:off x="7981028" y="2206800"/>
                <a:ext cx="3989367" cy="54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400" dirty="0"/>
                  <a:t>edges of </a:t>
                </a:r>
                <a:r>
                  <a:rPr lang="en-US" sz="2400" dirty="0" err="1"/>
                  <a:t>ConceptNet</a:t>
                </a:r>
                <a:r>
                  <a:rPr lang="en-US" sz="2400" dirty="0"/>
                  <a:t> graph</a:t>
                </a:r>
              </a:p>
              <a:p>
                <a:endParaRPr lang="en-US" sz="2400" dirty="0">
                  <a:solidFill>
                    <a:schemeClr val="dk1"/>
                  </a:solidFill>
                </a:endParaRPr>
              </a:p>
              <a:p>
                <a:endParaRPr sz="2400" dirty="0"/>
              </a:p>
            </p:txBody>
          </p:sp>
        </mc:Choice>
        <mc:Fallback xmlns="">
          <p:sp>
            <p:nvSpPr>
              <p:cNvPr id="1736" name="Google Shape;1736;p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028" y="2206800"/>
                <a:ext cx="3989367" cy="548000"/>
              </a:xfrm>
              <a:prstGeom prst="rect">
                <a:avLst/>
              </a:prstGeom>
              <a:blipFill>
                <a:blip r:embed="rId6"/>
                <a:stretch>
                  <a:fillRect r="-633" b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7" name="Google Shape;1737;p175"/>
              <p:cNvSpPr txBox="1"/>
              <p:nvPr/>
            </p:nvSpPr>
            <p:spPr>
              <a:xfrm>
                <a:off x="7981028" y="2621611"/>
                <a:ext cx="3989367" cy="42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222222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sz="2400" i="1" smtClean="0">
                            <a:solidFill>
                              <a:srgbClr val="222222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22222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" sz="2400" dirty="0">
                    <a:solidFill>
                      <a:srgbClr val="222222"/>
                    </a:solidFill>
                    <a:highlight>
                      <a:srgbClr val="FFFFFF"/>
                    </a:highlight>
                  </a:rPr>
                  <a:t>ConceptNet edge weight</a:t>
                </a:r>
                <a:endParaRPr sz="2400" dirty="0"/>
              </a:p>
            </p:txBody>
          </p:sp>
        </mc:Choice>
        <mc:Fallback xmlns="">
          <p:sp>
            <p:nvSpPr>
              <p:cNvPr id="1737" name="Google Shape;1737;p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028" y="2621611"/>
                <a:ext cx="3989367" cy="424800"/>
              </a:xfrm>
              <a:prstGeom prst="rect">
                <a:avLst/>
              </a:prstGeom>
              <a:blipFill>
                <a:blip r:embed="rId7"/>
                <a:stretch>
                  <a:fillRect l="-316" b="-5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38" name="Google Shape;1738;p17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78</a:t>
            </a:fld>
            <a:endParaRPr/>
          </a:p>
        </p:txBody>
      </p:sp>
      <p:sp>
        <p:nvSpPr>
          <p:cNvPr id="1739" name="Google Shape;1739;p175"/>
          <p:cNvSpPr txBox="1"/>
          <p:nvPr/>
        </p:nvSpPr>
        <p:spPr>
          <a:xfrm>
            <a:off x="584500" y="6324833"/>
            <a:ext cx="3458400" cy="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[Faruqui et al. NAACL’15]</a:t>
            </a:r>
            <a:endParaRPr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96A6EF-35F9-724C-B23D-7395431C4F32}"/>
                  </a:ext>
                </a:extLst>
              </p:cNvPr>
              <p:cNvSpPr txBox="1"/>
              <p:nvPr/>
            </p:nvSpPr>
            <p:spPr>
              <a:xfrm>
                <a:off x="7981028" y="836508"/>
                <a:ext cx="3315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=0:</m:t>
                    </m:r>
                  </m:oMath>
                </a14:m>
                <a:r>
                  <a:rPr lang="en-US" sz="2400" dirty="0"/>
                  <a:t> new word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96A6EF-35F9-724C-B23D-7395431C4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028" y="836508"/>
                <a:ext cx="3315583" cy="461665"/>
              </a:xfrm>
              <a:prstGeom prst="rect">
                <a:avLst/>
              </a:prstGeom>
              <a:blipFill>
                <a:blip r:embed="rId8"/>
                <a:stretch>
                  <a:fillRect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885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9" grpId="0"/>
      <p:bldP spid="1730" grpId="0"/>
      <p:bldP spid="1731" grpId="0"/>
      <p:bldP spid="1733" grpId="0"/>
      <p:bldP spid="1735" grpId="0"/>
      <p:bldP spid="1736" grpId="0"/>
      <p:bldP spid="1737" grpId="0"/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17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ConceptNet Numberbatch</a:t>
            </a:r>
            <a:endParaRPr/>
          </a:p>
        </p:txBody>
      </p:sp>
      <p:sp>
        <p:nvSpPr>
          <p:cNvPr id="1745" name="Google Shape;1745;p176"/>
          <p:cNvSpPr/>
          <p:nvPr/>
        </p:nvSpPr>
        <p:spPr>
          <a:xfrm>
            <a:off x="1235500" y="1989367"/>
            <a:ext cx="1863600" cy="162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46" name="Google Shape;1746;p176"/>
          <p:cNvSpPr/>
          <p:nvPr/>
        </p:nvSpPr>
        <p:spPr>
          <a:xfrm>
            <a:off x="1235500" y="4401633"/>
            <a:ext cx="1863600" cy="162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47" name="Google Shape;1747;p176"/>
          <p:cNvSpPr/>
          <p:nvPr/>
        </p:nvSpPr>
        <p:spPr>
          <a:xfrm>
            <a:off x="4198533" y="1916167"/>
            <a:ext cx="513200" cy="410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48" name="Google Shape;1748;p176"/>
          <p:cNvSpPr txBox="1"/>
          <p:nvPr/>
        </p:nvSpPr>
        <p:spPr>
          <a:xfrm>
            <a:off x="869066" y="1510967"/>
            <a:ext cx="3160767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Word2vec embeddings</a:t>
            </a:r>
            <a:endParaRPr sz="2400" dirty="0"/>
          </a:p>
        </p:txBody>
      </p:sp>
      <p:sp>
        <p:nvSpPr>
          <p:cNvPr id="1749" name="Google Shape;1749;p176"/>
          <p:cNvSpPr txBox="1"/>
          <p:nvPr/>
        </p:nvSpPr>
        <p:spPr>
          <a:xfrm>
            <a:off x="1063666" y="3938318"/>
            <a:ext cx="282680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 err="1"/>
              <a:t>GloVe</a:t>
            </a:r>
            <a:r>
              <a:rPr lang="en" sz="2400" dirty="0"/>
              <a:t> embeddings</a:t>
            </a:r>
            <a:endParaRPr sz="2400" dirty="0"/>
          </a:p>
        </p:txBody>
      </p:sp>
      <p:sp>
        <p:nvSpPr>
          <p:cNvPr id="1750" name="Google Shape;1750;p176"/>
          <p:cNvSpPr txBox="1"/>
          <p:nvPr/>
        </p:nvSpPr>
        <p:spPr>
          <a:xfrm>
            <a:off x="1842700" y="2488517"/>
            <a:ext cx="649200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i="1"/>
              <a:t>W</a:t>
            </a:r>
            <a:endParaRPr sz="3200" i="1"/>
          </a:p>
        </p:txBody>
      </p:sp>
      <p:sp>
        <p:nvSpPr>
          <p:cNvPr id="1751" name="Google Shape;1751;p176"/>
          <p:cNvSpPr txBox="1"/>
          <p:nvPr/>
        </p:nvSpPr>
        <p:spPr>
          <a:xfrm>
            <a:off x="1842700" y="4900951"/>
            <a:ext cx="649200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i="1"/>
              <a:t>G</a:t>
            </a:r>
            <a:endParaRPr sz="3200" i="1"/>
          </a:p>
        </p:txBody>
      </p:sp>
      <p:sp>
        <p:nvSpPr>
          <p:cNvPr id="1752" name="Google Shape;1752;p176"/>
          <p:cNvSpPr txBox="1"/>
          <p:nvPr/>
        </p:nvSpPr>
        <p:spPr>
          <a:xfrm>
            <a:off x="3764167" y="1356967"/>
            <a:ext cx="2769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Retrofitting</a:t>
            </a:r>
            <a:endParaRPr sz="2400"/>
          </a:p>
        </p:txBody>
      </p:sp>
      <p:cxnSp>
        <p:nvCxnSpPr>
          <p:cNvPr id="1753" name="Google Shape;1753;p176"/>
          <p:cNvCxnSpPr>
            <a:stCxn id="1745" idx="3"/>
          </p:cNvCxnSpPr>
          <p:nvPr/>
        </p:nvCxnSpPr>
        <p:spPr>
          <a:xfrm>
            <a:off x="3099100" y="2800767"/>
            <a:ext cx="1068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54" name="Google Shape;1754;p176"/>
          <p:cNvCxnSpPr>
            <a:stCxn id="1746" idx="3"/>
          </p:cNvCxnSpPr>
          <p:nvPr/>
        </p:nvCxnSpPr>
        <p:spPr>
          <a:xfrm>
            <a:off x="3099100" y="5213033"/>
            <a:ext cx="102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55" name="Google Shape;1755;p176"/>
          <p:cNvSpPr/>
          <p:nvPr/>
        </p:nvSpPr>
        <p:spPr>
          <a:xfrm>
            <a:off x="5354567" y="1952833"/>
            <a:ext cx="1863600" cy="162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56" name="Google Shape;1756;p176"/>
          <p:cNvSpPr/>
          <p:nvPr/>
        </p:nvSpPr>
        <p:spPr>
          <a:xfrm>
            <a:off x="5354567" y="4365100"/>
            <a:ext cx="1863600" cy="162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757" name="Google Shape;1757;p176" descr="\hat{W}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9761" y="2484534"/>
            <a:ext cx="513200" cy="55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8" name="Google Shape;1758;p176" descr="\hat{G}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4896" y="4827067"/>
            <a:ext cx="422939" cy="6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9" name="Google Shape;1759;p176"/>
          <p:cNvSpPr/>
          <p:nvPr/>
        </p:nvSpPr>
        <p:spPr>
          <a:xfrm>
            <a:off x="7648300" y="3612233"/>
            <a:ext cx="513200" cy="513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60" name="Google Shape;1760;p176"/>
          <p:cNvSpPr txBox="1"/>
          <p:nvPr/>
        </p:nvSpPr>
        <p:spPr>
          <a:xfrm>
            <a:off x="7648300" y="3529233"/>
            <a:ext cx="5132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/>
              <a:t>+</a:t>
            </a:r>
            <a:endParaRPr sz="3200"/>
          </a:p>
        </p:txBody>
      </p:sp>
      <p:cxnSp>
        <p:nvCxnSpPr>
          <p:cNvPr id="1761" name="Google Shape;1761;p176"/>
          <p:cNvCxnSpPr>
            <a:stCxn id="1755" idx="3"/>
            <a:endCxn id="1760" idx="0"/>
          </p:cNvCxnSpPr>
          <p:nvPr/>
        </p:nvCxnSpPr>
        <p:spPr>
          <a:xfrm>
            <a:off x="7218167" y="2764233"/>
            <a:ext cx="686800" cy="765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2" name="Google Shape;1762;p176"/>
          <p:cNvCxnSpPr>
            <a:stCxn id="1756" idx="3"/>
            <a:endCxn id="1760" idx="2"/>
          </p:cNvCxnSpPr>
          <p:nvPr/>
        </p:nvCxnSpPr>
        <p:spPr>
          <a:xfrm rot="10800000" flipH="1">
            <a:off x="7218167" y="4208500"/>
            <a:ext cx="686800" cy="9680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63" name="Google Shape;1763;p176"/>
          <p:cNvSpPr/>
          <p:nvPr/>
        </p:nvSpPr>
        <p:spPr>
          <a:xfrm>
            <a:off x="9992867" y="3057433"/>
            <a:ext cx="1863600" cy="162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764" name="Google Shape;1764;p176" descr="\hat{C}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37767" y="3361833"/>
            <a:ext cx="482533" cy="76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5" name="Google Shape;1765;p176"/>
          <p:cNvCxnSpPr/>
          <p:nvPr/>
        </p:nvCxnSpPr>
        <p:spPr>
          <a:xfrm rot="10800000" flipH="1">
            <a:off x="8208467" y="3861033"/>
            <a:ext cx="1606400" cy="1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66" name="Google Shape;1766;p176"/>
          <p:cNvSpPr txBox="1"/>
          <p:nvPr/>
        </p:nvSpPr>
        <p:spPr>
          <a:xfrm>
            <a:off x="8469567" y="3429000"/>
            <a:ext cx="2769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SVD</a:t>
            </a:r>
            <a:endParaRPr sz="2400"/>
          </a:p>
        </p:txBody>
      </p:sp>
      <p:cxnSp>
        <p:nvCxnSpPr>
          <p:cNvPr id="1767" name="Google Shape;1767;p176"/>
          <p:cNvCxnSpPr/>
          <p:nvPr/>
        </p:nvCxnSpPr>
        <p:spPr>
          <a:xfrm>
            <a:off x="4797551" y="2800767"/>
            <a:ext cx="471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8" name="Google Shape;1768;p176"/>
          <p:cNvCxnSpPr/>
          <p:nvPr/>
        </p:nvCxnSpPr>
        <p:spPr>
          <a:xfrm>
            <a:off x="4797533" y="5213033"/>
            <a:ext cx="471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69" name="Google Shape;1769;p176"/>
          <p:cNvSpPr txBox="1"/>
          <p:nvPr/>
        </p:nvSpPr>
        <p:spPr>
          <a:xfrm>
            <a:off x="157067" y="6407767"/>
            <a:ext cx="3360800" cy="2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[Speer et al. AAAI’17]</a:t>
            </a:r>
            <a:endParaRPr sz="2400" dirty="0"/>
          </a:p>
        </p:txBody>
      </p:sp>
      <p:sp>
        <p:nvSpPr>
          <p:cNvPr id="1770" name="Google Shape;1770;p17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099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83D3E-58C8-2B4F-8DF2-2A3AB4AA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79" y="160588"/>
            <a:ext cx="10515600" cy="1325563"/>
          </a:xfrm>
        </p:spPr>
        <p:txBody>
          <a:bodyPr/>
          <a:lstStyle/>
          <a:p>
            <a:r>
              <a:rPr lang="en-US" b="1" dirty="0"/>
              <a:t>How to learn with small labeled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386E6-756E-384A-82D1-1F389D6A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15063" cy="4351338"/>
          </a:xfrm>
        </p:spPr>
        <p:txBody>
          <a:bodyPr/>
          <a:lstStyle/>
          <a:p>
            <a:r>
              <a:rPr lang="en-US" dirty="0"/>
              <a:t>Model-wise</a:t>
            </a:r>
          </a:p>
          <a:p>
            <a:pPr lvl="1"/>
            <a:r>
              <a:rPr lang="en-US" dirty="0"/>
              <a:t>Transfer &amp; reuse previous learned knowledge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Utilize the extra-knowledge (e.g., domain expert)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7BF81F-6549-D143-BCF5-E2F41BC2E203}"/>
              </a:ext>
            </a:extLst>
          </p:cNvPr>
          <p:cNvSpPr txBox="1">
            <a:spLocks/>
          </p:cNvSpPr>
          <p:nvPr/>
        </p:nvSpPr>
        <p:spPr>
          <a:xfrm>
            <a:off x="6477400" y="1641140"/>
            <a:ext cx="42150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Data-wise</a:t>
            </a:r>
          </a:p>
          <a:p>
            <a:pPr lvl="1"/>
            <a:r>
              <a:rPr lang="en-US" dirty="0"/>
              <a:t>Data Augmentation from labeled/unlabeled data</a:t>
            </a:r>
          </a:p>
        </p:txBody>
      </p:sp>
    </p:spTree>
    <p:extLst>
      <p:ext uri="{BB962C8B-B14F-4D97-AF65-F5344CB8AC3E}">
        <p14:creationId xmlns:p14="http://schemas.microsoft.com/office/powerpoint/2010/main" val="15413368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17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Benefits of ConceptNet Numberbatch</a:t>
            </a:r>
            <a:endParaRPr/>
          </a:p>
        </p:txBody>
      </p:sp>
      <p:sp>
        <p:nvSpPr>
          <p:cNvPr id="1776" name="Google Shape;1776;p17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049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>
                <a:solidFill>
                  <a:srgbClr val="000000"/>
                </a:solidFill>
              </a:rPr>
              <a:t>Leverage information from multiple embedding sources</a:t>
            </a:r>
            <a:endParaRPr b="1">
              <a:solidFill>
                <a:srgbClr val="000000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n" b="1">
                <a:solidFill>
                  <a:schemeClr val="dk1"/>
                </a:solidFill>
              </a:rPr>
              <a:t>Don’t need to access underlying data</a:t>
            </a:r>
            <a:endParaRPr b="1">
              <a:solidFill>
                <a:srgbClr val="000000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n" b="1">
                <a:solidFill>
                  <a:srgbClr val="000000"/>
                </a:solidFill>
              </a:rPr>
              <a:t>Utilize a human-curated knowledge graph</a:t>
            </a:r>
            <a:endParaRPr b="1">
              <a:solidFill>
                <a:srgbClr val="000000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Can be very useful for variety of tasks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777" name="Google Shape;1777;p17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60659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18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Healthcare Diagnosis Prediction</a:t>
            </a:r>
            <a:endParaRPr dirty="0"/>
          </a:p>
        </p:txBody>
      </p:sp>
      <p:pic>
        <p:nvPicPr>
          <p:cNvPr id="1802" name="Google Shape;1802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67" y="1453567"/>
            <a:ext cx="6691735" cy="47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3" name="Google Shape;1803;p180"/>
          <p:cNvSpPr txBox="1"/>
          <p:nvPr/>
        </p:nvSpPr>
        <p:spPr>
          <a:xfrm>
            <a:off x="651233" y="6294567"/>
            <a:ext cx="60532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/>
              <a:t>International Classification of Diseases (ICD)</a:t>
            </a:r>
            <a:endParaRPr sz="2400" b="1"/>
          </a:p>
        </p:txBody>
      </p:sp>
      <p:sp>
        <p:nvSpPr>
          <p:cNvPr id="1804" name="Google Shape;1804;p180"/>
          <p:cNvSpPr txBox="1"/>
          <p:nvPr/>
        </p:nvSpPr>
        <p:spPr>
          <a:xfrm>
            <a:off x="7576502" y="1952366"/>
            <a:ext cx="4408000" cy="162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Goal: Predict the diagnosis of a patient’s future visit</a:t>
            </a:r>
          </a:p>
          <a:p>
            <a:endParaRPr lang="en" sz="2400" dirty="0"/>
          </a:p>
          <a:p>
            <a:r>
              <a:rPr lang="en-US" sz="2400" dirty="0"/>
              <a:t>Input: A patient’s electronic health record (EHR) over time</a:t>
            </a:r>
          </a:p>
          <a:p>
            <a:endParaRPr sz="2400" dirty="0"/>
          </a:p>
        </p:txBody>
      </p:sp>
      <p:sp>
        <p:nvSpPr>
          <p:cNvPr id="1805" name="Google Shape;1805;p180"/>
          <p:cNvSpPr txBox="1"/>
          <p:nvPr/>
        </p:nvSpPr>
        <p:spPr>
          <a:xfrm>
            <a:off x="7214000" y="1434433"/>
            <a:ext cx="3486400" cy="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/>
              <a:t>Problem Definition</a:t>
            </a:r>
            <a:endParaRPr sz="2400" b="1" dirty="0"/>
          </a:p>
        </p:txBody>
      </p:sp>
      <p:sp>
        <p:nvSpPr>
          <p:cNvPr id="1811" name="Google Shape;1811;p180"/>
          <p:cNvSpPr txBox="1"/>
          <p:nvPr/>
        </p:nvSpPr>
        <p:spPr>
          <a:xfrm>
            <a:off x="4229967" y="1591467"/>
            <a:ext cx="2125600" cy="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FF0000"/>
                </a:solidFill>
              </a:rPr>
              <a:t>Medical codes</a:t>
            </a:r>
            <a:endParaRPr sz="2400">
              <a:solidFill>
                <a:srgbClr val="FF0000"/>
              </a:solidFill>
            </a:endParaRPr>
          </a:p>
        </p:txBody>
      </p:sp>
      <p:cxnSp>
        <p:nvCxnSpPr>
          <p:cNvPr id="1812" name="Google Shape;1812;p180"/>
          <p:cNvCxnSpPr>
            <a:stCxn id="1811" idx="2"/>
          </p:cNvCxnSpPr>
          <p:nvPr/>
        </p:nvCxnSpPr>
        <p:spPr>
          <a:xfrm>
            <a:off x="5292767" y="2062667"/>
            <a:ext cx="172800" cy="7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13" name="Google Shape;1813;p180"/>
          <p:cNvCxnSpPr>
            <a:stCxn id="1811" idx="1"/>
          </p:cNvCxnSpPr>
          <p:nvPr/>
        </p:nvCxnSpPr>
        <p:spPr>
          <a:xfrm flipH="1">
            <a:off x="3685567" y="1827067"/>
            <a:ext cx="544400" cy="18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14" name="Google Shape;1814;p18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81</a:t>
            </a:fld>
            <a:endParaRPr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42A9C2-BE08-5B4A-B7C0-7494D5E006AC}"/>
              </a:ext>
            </a:extLst>
          </p:cNvPr>
          <p:cNvGrpSpPr/>
          <p:nvPr/>
        </p:nvGrpSpPr>
        <p:grpSpPr>
          <a:xfrm>
            <a:off x="7099946" y="4025646"/>
            <a:ext cx="4823783" cy="2462175"/>
            <a:chOff x="807441" y="2852936"/>
            <a:chExt cx="7766317" cy="36726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DDF7D4F-95F9-D74C-AFAC-D235CE083D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0" t="26900" r="22330" b="35300"/>
            <a:stretch/>
          </p:blipFill>
          <p:spPr>
            <a:xfrm>
              <a:off x="807441" y="2852936"/>
              <a:ext cx="7529117" cy="3045485"/>
            </a:xfrm>
            <a:prstGeom prst="rect">
              <a:avLst/>
            </a:prstGeom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F4F979B-BF41-204F-866B-B863F0F1BCD6}"/>
                </a:ext>
              </a:extLst>
            </p:cNvPr>
            <p:cNvSpPr/>
            <p:nvPr/>
          </p:nvSpPr>
          <p:spPr bwMode="auto">
            <a:xfrm>
              <a:off x="807441" y="4077073"/>
              <a:ext cx="5996807" cy="1863319"/>
            </a:xfrm>
            <a:prstGeom prst="roundRect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FD3F02B-BA37-1E45-817B-7387D4FD5133}"/>
                </a:ext>
              </a:extLst>
            </p:cNvPr>
            <p:cNvSpPr/>
            <p:nvPr/>
          </p:nvSpPr>
          <p:spPr bwMode="auto">
            <a:xfrm>
              <a:off x="6925889" y="4076290"/>
              <a:ext cx="1248294" cy="1862182"/>
            </a:xfrm>
            <a:prstGeom prst="round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4C51B1-D899-5D45-9EE6-A2B1636B9A04}"/>
                </a:ext>
              </a:extLst>
            </p:cNvPr>
            <p:cNvSpPr txBox="1"/>
            <p:nvPr/>
          </p:nvSpPr>
          <p:spPr>
            <a:xfrm>
              <a:off x="2916018" y="5928762"/>
              <a:ext cx="2207132" cy="596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Input Data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80C41C-083C-9B4D-A642-9A7142FA9E5B}"/>
                </a:ext>
              </a:extLst>
            </p:cNvPr>
            <p:cNvSpPr txBox="1"/>
            <p:nvPr/>
          </p:nvSpPr>
          <p:spPr>
            <a:xfrm>
              <a:off x="6526311" y="5917130"/>
              <a:ext cx="2047447" cy="596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Prediction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29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4" grpId="0"/>
      <p:bldP spid="180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2F59-6632-F04E-81B4-DF0D5150F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RNN+Attention</a:t>
            </a:r>
            <a:r>
              <a:rPr lang="en-US" dirty="0"/>
              <a:t> for Diagnosis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48E7B-4DD9-694F-B09E-B36C129FC0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126"/>
          <a:stretch/>
        </p:blipFill>
        <p:spPr>
          <a:xfrm>
            <a:off x="986996" y="2201831"/>
            <a:ext cx="4752528" cy="2670040"/>
          </a:xfrm>
          <a:prstGeom prst="rect">
            <a:avLst/>
          </a:prstGeom>
        </p:spPr>
      </p:pic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8B7626BA-CFCA-1849-82CB-1D2BC5D71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90" y="2086474"/>
            <a:ext cx="4498630" cy="2900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623B21-8895-B649-9395-F45EC5977E77}"/>
              </a:ext>
            </a:extLst>
          </p:cNvPr>
          <p:cNvSpPr txBox="1"/>
          <p:nvPr/>
        </p:nvSpPr>
        <p:spPr>
          <a:xfrm>
            <a:off x="115986" y="6140063"/>
            <a:ext cx="1196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altLang="zh-CN" sz="1800" dirty="0"/>
              <a:t>Choi</a:t>
            </a:r>
            <a:r>
              <a:rPr lang="zh-CN" altLang="en-US" sz="1800" dirty="0"/>
              <a:t> </a:t>
            </a:r>
            <a:r>
              <a:rPr lang="en-US" altLang="zh-CN" sz="1800" dirty="0"/>
              <a:t>et</a:t>
            </a:r>
            <a:r>
              <a:rPr lang="zh-CN" altLang="en-US" sz="1800" dirty="0"/>
              <a:t> </a:t>
            </a:r>
            <a:r>
              <a:rPr lang="en-US" altLang="zh-CN" sz="1800" dirty="0"/>
              <a:t>al.</a:t>
            </a:r>
            <a:r>
              <a:rPr lang="zh-CN" altLang="en-US" sz="1800" dirty="0"/>
              <a:t> </a:t>
            </a:r>
            <a:r>
              <a:rPr lang="en-US" altLang="zh-CN" sz="1800" i="1" dirty="0"/>
              <a:t>RETAIN: An Interpretable Predictive model for Healthcare Using Reverse Time Attention Mechanism</a:t>
            </a:r>
            <a:r>
              <a:rPr lang="en-US" altLang="zh-CN" sz="1800" dirty="0"/>
              <a:t>.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NIPS’16.</a:t>
            </a:r>
          </a:p>
          <a:p>
            <a:pPr marL="285750" indent="-285750">
              <a:buFont typeface="Wingdings" charset="2"/>
              <a:buChar char="v"/>
            </a:pPr>
            <a:r>
              <a:rPr lang="en-US" altLang="zh-CN" dirty="0"/>
              <a:t>Ma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i="1" dirty="0"/>
              <a:t>Dipole: Diagnosis Prediction in Healthcare via Attention-based Bidirectional Recurrent Neural Networks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KDD’17.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20DEF-BCED-7A47-9E6D-351CC96A477A}"/>
              </a:ext>
            </a:extLst>
          </p:cNvPr>
          <p:cNvSpPr txBox="1"/>
          <p:nvPr/>
        </p:nvSpPr>
        <p:spPr>
          <a:xfrm>
            <a:off x="2430920" y="5243267"/>
            <a:ext cx="7642119" cy="707886"/>
          </a:xfrm>
          <a:prstGeom prst="rect">
            <a:avLst/>
          </a:prstGeom>
          <a:solidFill>
            <a:srgbClr val="FFC000">
              <a:alpha val="38000"/>
            </a:srgb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AutoNum type="arabicParenBoth"/>
            </a:pPr>
            <a:r>
              <a:rPr lang="en-US" sz="2000" dirty="0"/>
              <a:t>Training RNN-based models requires </a:t>
            </a:r>
            <a:r>
              <a:rPr lang="en-US" sz="2000" dirty="0">
                <a:solidFill>
                  <a:srgbClr val="FF0000"/>
                </a:solidFill>
              </a:rPr>
              <a:t>large amounts of data</a:t>
            </a:r>
            <a:r>
              <a:rPr lang="en-US" sz="2000" dirty="0"/>
              <a:t>. </a:t>
            </a:r>
          </a:p>
          <a:p>
            <a:pPr marL="457200" indent="-457200" algn="just">
              <a:buAutoNum type="arabicParenBoth"/>
            </a:pPr>
            <a:r>
              <a:rPr lang="en-US" sz="2000" dirty="0"/>
              <a:t>Medical codes of </a:t>
            </a:r>
            <a:r>
              <a:rPr lang="en-US" sz="2000" dirty="0">
                <a:solidFill>
                  <a:srgbClr val="FF0000"/>
                </a:solidFill>
              </a:rPr>
              <a:t>rare diseases</a:t>
            </a:r>
            <a:r>
              <a:rPr lang="en-US" sz="2000" dirty="0"/>
              <a:t> may not learn correct embeddings.</a:t>
            </a:r>
          </a:p>
        </p:txBody>
      </p:sp>
    </p:spTree>
    <p:extLst>
      <p:ext uri="{BB962C8B-B14F-4D97-AF65-F5344CB8AC3E}">
        <p14:creationId xmlns:p14="http://schemas.microsoft.com/office/powerpoint/2010/main" val="31614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04FF-0668-F04B-AFC8-0F76B0589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Graph-based Diagnosis Prediction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E2ACA-9111-F843-82F8-D4BAA550F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GRAM: Graph-based Attention Model </a:t>
            </a: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2ABF0673-E485-AB4B-9872-D30D0DDC6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2559"/>
          <a:stretch/>
        </p:blipFill>
        <p:spPr>
          <a:xfrm>
            <a:off x="5200535" y="2222336"/>
            <a:ext cx="6837208" cy="27754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EAEEBA-A24F-B341-B7CE-07DEE6EDE802}"/>
              </a:ext>
            </a:extLst>
          </p:cNvPr>
          <p:cNvSpPr txBox="1"/>
          <p:nvPr/>
        </p:nvSpPr>
        <p:spPr>
          <a:xfrm>
            <a:off x="836864" y="6412097"/>
            <a:ext cx="1051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altLang="zh-CN" sz="1800" dirty="0"/>
              <a:t>Choi</a:t>
            </a:r>
            <a:r>
              <a:rPr lang="zh-CN" altLang="en-US" sz="1800" dirty="0"/>
              <a:t> </a:t>
            </a:r>
            <a:r>
              <a:rPr lang="en-US" altLang="zh-CN" sz="1800" dirty="0"/>
              <a:t>et</a:t>
            </a:r>
            <a:r>
              <a:rPr lang="zh-CN" altLang="en-US" sz="1800" dirty="0"/>
              <a:t> </a:t>
            </a:r>
            <a:r>
              <a:rPr lang="en-US" altLang="zh-CN" sz="1800" dirty="0"/>
              <a:t>al.</a:t>
            </a:r>
            <a:r>
              <a:rPr lang="zh-CN" altLang="en-US" sz="1800" dirty="0"/>
              <a:t> </a:t>
            </a:r>
            <a:r>
              <a:rPr lang="en-US" altLang="zh-CN" sz="1800" i="1" dirty="0"/>
              <a:t>GRAM: Graph-based Attention Model for Healthcare Representation Learning</a:t>
            </a:r>
            <a:r>
              <a:rPr lang="en-US" altLang="zh-CN" sz="1800" dirty="0"/>
              <a:t>.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KDD’17.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64429-E453-5D4C-BE12-1495B1D77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41" b="19410"/>
          <a:stretch/>
        </p:blipFill>
        <p:spPr>
          <a:xfrm>
            <a:off x="676943" y="2180061"/>
            <a:ext cx="4582483" cy="37093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F030BB-C65A-A042-88D7-E05E7CFEDBB3}"/>
              </a:ext>
            </a:extLst>
          </p:cNvPr>
          <p:cNvSpPr/>
          <p:nvPr/>
        </p:nvSpPr>
        <p:spPr>
          <a:xfrm>
            <a:off x="951722" y="2341984"/>
            <a:ext cx="998376" cy="783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BEC16-F283-924D-AC26-2BD2FA4FA016}"/>
              </a:ext>
            </a:extLst>
          </p:cNvPr>
          <p:cNvSpPr txBox="1"/>
          <p:nvPr/>
        </p:nvSpPr>
        <p:spPr>
          <a:xfrm>
            <a:off x="1950098" y="2602535"/>
            <a:ext cx="157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~25%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7015AA-62AE-B748-AFB2-B7ECF789EFAB}"/>
              </a:ext>
            </a:extLst>
          </p:cNvPr>
          <p:cNvSpPr txBox="1"/>
          <p:nvPr/>
        </p:nvSpPr>
        <p:spPr>
          <a:xfrm>
            <a:off x="5565075" y="5115349"/>
            <a:ext cx="6230625" cy="1015663"/>
          </a:xfrm>
          <a:prstGeom prst="rect">
            <a:avLst/>
          </a:prstGeom>
          <a:solidFill>
            <a:srgbClr val="FFC000">
              <a:alpha val="38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Medical </a:t>
            </a:r>
            <a:r>
              <a:rPr lang="en-US" sz="2000" dirty="0">
                <a:solidFill>
                  <a:srgbClr val="FF0000"/>
                </a:solidFill>
              </a:rPr>
              <a:t>ontology</a:t>
            </a:r>
            <a:r>
              <a:rPr lang="en-US" sz="2000" dirty="0"/>
              <a:t> information is only used when learning code representations, which does </a:t>
            </a:r>
            <a:r>
              <a:rPr lang="en-US" sz="2000" dirty="0">
                <a:solidFill>
                  <a:srgbClr val="FF0000"/>
                </a:solidFill>
              </a:rPr>
              <a:t>not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explicitly </a:t>
            </a:r>
            <a:r>
              <a:rPr lang="en-US" sz="2000" dirty="0"/>
              <a:t>affect the </a:t>
            </a:r>
            <a:r>
              <a:rPr lang="en-US" sz="2000" dirty="0">
                <a:solidFill>
                  <a:srgbClr val="FF0000"/>
                </a:solidFill>
              </a:rPr>
              <a:t>final predictions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55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18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/>
              <a:t>KAME: Knowledge-based Attention for Medical Diagnosis</a:t>
            </a:r>
            <a:endParaRPr sz="3200"/>
          </a:p>
        </p:txBody>
      </p:sp>
      <p:sp>
        <p:nvSpPr>
          <p:cNvPr id="1821" name="Google Shape;1821;p181"/>
          <p:cNvSpPr txBox="1"/>
          <p:nvPr/>
        </p:nvSpPr>
        <p:spPr>
          <a:xfrm>
            <a:off x="8306611" y="1605792"/>
            <a:ext cx="3235200" cy="7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1823" name="Google Shape;1823;p181"/>
          <p:cNvSpPr txBox="1"/>
          <p:nvPr/>
        </p:nvSpPr>
        <p:spPr>
          <a:xfrm>
            <a:off x="7198064" y="1742637"/>
            <a:ext cx="4830147" cy="9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" sz="2400" dirty="0"/>
              <a:t>Embed individual medical codes, </a:t>
            </a:r>
            <a:r>
              <a:rPr lang="en" sz="2400" b="1" i="1" dirty="0"/>
              <a:t>M, </a:t>
            </a:r>
            <a:r>
              <a:rPr lang="en" sz="2400" dirty="0"/>
              <a:t>and ancestor codes, </a:t>
            </a:r>
            <a:r>
              <a:rPr lang="en" sz="2400" b="1" i="1" dirty="0"/>
              <a:t>A  </a:t>
            </a:r>
            <a:r>
              <a:rPr lang="en" sz="2400" dirty="0"/>
              <a:t>via GRAM</a:t>
            </a:r>
            <a:endParaRPr sz="2400" dirty="0"/>
          </a:p>
        </p:txBody>
      </p:sp>
      <p:sp>
        <p:nvSpPr>
          <p:cNvPr id="1824" name="Google Shape;1824;p181"/>
          <p:cNvSpPr txBox="1"/>
          <p:nvPr/>
        </p:nvSpPr>
        <p:spPr>
          <a:xfrm>
            <a:off x="7198064" y="3082159"/>
            <a:ext cx="4830147" cy="9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" sz="2400" dirty="0"/>
              <a:t>Input </a:t>
            </a:r>
            <a:r>
              <a:rPr lang="en" sz="2400" b="1" i="1" dirty="0"/>
              <a:t>M</a:t>
            </a:r>
            <a:r>
              <a:rPr lang="en" sz="2400" dirty="0"/>
              <a:t> to RNN. Input </a:t>
            </a:r>
            <a:r>
              <a:rPr lang="en" sz="2400" b="1" i="1" dirty="0"/>
              <a:t>A, </a:t>
            </a:r>
            <a:r>
              <a:rPr lang="en" sz="2400" b="1" i="1" dirty="0" err="1"/>
              <a:t>h</a:t>
            </a:r>
            <a:r>
              <a:rPr lang="en" sz="2400" b="1" i="1" baseline="-25000" dirty="0" err="1"/>
              <a:t>t</a:t>
            </a:r>
            <a:r>
              <a:rPr lang="en" sz="2400" b="1" dirty="0"/>
              <a:t> </a:t>
            </a:r>
            <a:r>
              <a:rPr lang="en" sz="2400" dirty="0"/>
              <a:t>to attention mechanism </a:t>
            </a:r>
            <a:endParaRPr sz="2400" dirty="0"/>
          </a:p>
        </p:txBody>
      </p:sp>
      <p:sp>
        <p:nvSpPr>
          <p:cNvPr id="1825" name="Google Shape;1825;p181"/>
          <p:cNvSpPr txBox="1"/>
          <p:nvPr/>
        </p:nvSpPr>
        <p:spPr>
          <a:xfrm>
            <a:off x="7198064" y="4017859"/>
            <a:ext cx="49358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" sz="2400" dirty="0"/>
              <a:t>Knowledge vector, </a:t>
            </a:r>
            <a:r>
              <a:rPr lang="en" sz="2400" b="1" i="1" dirty="0" err="1"/>
              <a:t>k</a:t>
            </a:r>
            <a:r>
              <a:rPr lang="en" sz="2400" b="1" i="1" baseline="-25000" dirty="0" err="1"/>
              <a:t>t</a:t>
            </a:r>
            <a:r>
              <a:rPr lang="en" sz="2400" b="1" i="1" baseline="-25000" dirty="0"/>
              <a:t>, </a:t>
            </a:r>
            <a:r>
              <a:rPr lang="en" sz="2400" dirty="0"/>
              <a:t>incorporates:</a:t>
            </a:r>
            <a:endParaRPr sz="2400" dirty="0"/>
          </a:p>
        </p:txBody>
      </p:sp>
      <p:sp>
        <p:nvSpPr>
          <p:cNvPr id="1826" name="Google Shape;1826;p181"/>
          <p:cNvSpPr txBox="1"/>
          <p:nvPr/>
        </p:nvSpPr>
        <p:spPr>
          <a:xfrm>
            <a:off x="7744977" y="4498636"/>
            <a:ext cx="4283233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solidFill>
                  <a:schemeClr val="dk1"/>
                </a:solidFill>
              </a:rPr>
              <a:t>- the patient’s visit history, via </a:t>
            </a:r>
            <a:r>
              <a:rPr lang="en" sz="2400" b="1" i="1" dirty="0" err="1">
                <a:solidFill>
                  <a:schemeClr val="dk1"/>
                </a:solidFill>
              </a:rPr>
              <a:t>h</a:t>
            </a:r>
            <a:r>
              <a:rPr lang="en" sz="2400" b="1" i="1" baseline="-25000" dirty="0" err="1">
                <a:solidFill>
                  <a:schemeClr val="dk1"/>
                </a:solidFill>
              </a:rPr>
              <a:t>t</a:t>
            </a:r>
            <a:endParaRPr sz="2400" dirty="0"/>
          </a:p>
        </p:txBody>
      </p:sp>
      <p:sp>
        <p:nvSpPr>
          <p:cNvPr id="1827" name="Google Shape;1827;p181"/>
          <p:cNvSpPr txBox="1"/>
          <p:nvPr/>
        </p:nvSpPr>
        <p:spPr>
          <a:xfrm>
            <a:off x="7744977" y="5009309"/>
            <a:ext cx="4388981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solidFill>
                  <a:schemeClr val="dk1"/>
                </a:solidFill>
              </a:rPr>
              <a:t>- high-level medical knowledge, via </a:t>
            </a:r>
            <a:r>
              <a:rPr lang="en" sz="2400" b="1" i="1" dirty="0">
                <a:solidFill>
                  <a:schemeClr val="dk1"/>
                </a:solidFill>
              </a:rPr>
              <a:t>L</a:t>
            </a:r>
            <a:r>
              <a:rPr lang="en" sz="2400" b="1" i="1" baseline="-25000" dirty="0">
                <a:solidFill>
                  <a:schemeClr val="dk1"/>
                </a:solidFill>
              </a:rPr>
              <a:t>t</a:t>
            </a:r>
            <a:endParaRPr sz="2400" dirty="0"/>
          </a:p>
        </p:txBody>
      </p:sp>
      <p:sp>
        <p:nvSpPr>
          <p:cNvPr id="1828" name="Google Shape;1828;p18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84</a:t>
            </a:fld>
            <a:endParaRPr/>
          </a:p>
        </p:txBody>
      </p:sp>
      <p:pic>
        <p:nvPicPr>
          <p:cNvPr id="12" name="Picture 11" descr="model.pdf - Adobe Acrobat Pro">
            <a:extLst>
              <a:ext uri="{FF2B5EF4-FFF2-40B4-BE49-F238E27FC236}">
                <a16:creationId xmlns:a16="http://schemas.microsoft.com/office/drawing/2014/main" id="{BE707519-F153-744D-824B-1A5CB06F7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2463" r="7476" b="2357"/>
          <a:stretch/>
        </p:blipFill>
        <p:spPr>
          <a:xfrm>
            <a:off x="283233" y="1836025"/>
            <a:ext cx="6861360" cy="3819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874230-B910-9640-815F-E47F4C29F115}"/>
              </a:ext>
            </a:extLst>
          </p:cNvPr>
          <p:cNvSpPr txBox="1"/>
          <p:nvPr/>
        </p:nvSpPr>
        <p:spPr>
          <a:xfrm>
            <a:off x="1253413" y="6221453"/>
            <a:ext cx="1012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altLang="zh-CN" dirty="0"/>
              <a:t>Ma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i="1" dirty="0"/>
              <a:t>KAME: Knowledge-based Attention Model for Diagnosis Prediction in Healthcare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CIKM’18.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8293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B1C2A-EA8F-3843-8A4E-8B72E7C2B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Graph-based Diagnosis Prediction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59BBB-72AE-AD4B-BAF1-24C08E353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KAME: </a:t>
            </a:r>
            <a:r>
              <a:rPr lang="en-US" altLang="zh-CN" dirty="0"/>
              <a:t>Knowledge-based Attention Model</a:t>
            </a:r>
            <a:endParaRPr lang="en-US" dirty="0"/>
          </a:p>
        </p:txBody>
      </p:sp>
      <p:pic>
        <p:nvPicPr>
          <p:cNvPr id="5" name="Picture 4" descr="model.pdf - Adobe Acrobat Pro">
            <a:extLst>
              <a:ext uri="{FF2B5EF4-FFF2-40B4-BE49-F238E27FC236}">
                <a16:creationId xmlns:a16="http://schemas.microsoft.com/office/drawing/2014/main" id="{D9C66E60-2911-2746-8A6E-A3107E7B2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2463" r="7476" b="2357"/>
          <a:stretch/>
        </p:blipFill>
        <p:spPr>
          <a:xfrm>
            <a:off x="6853622" y="2366241"/>
            <a:ext cx="4824536" cy="2685356"/>
          </a:xfrm>
          <a:prstGeom prst="rect">
            <a:avLst/>
          </a:prstGeom>
        </p:spPr>
      </p:pic>
      <p:sp>
        <p:nvSpPr>
          <p:cNvPr id="6" name="矩形 3">
            <a:extLst>
              <a:ext uri="{FF2B5EF4-FFF2-40B4-BE49-F238E27FC236}">
                <a16:creationId xmlns:a16="http://schemas.microsoft.com/office/drawing/2014/main" id="{62D44C1D-0C54-ED40-8D12-3B225D806DD3}"/>
              </a:ext>
            </a:extLst>
          </p:cNvPr>
          <p:cNvSpPr/>
          <p:nvPr/>
        </p:nvSpPr>
        <p:spPr bwMode="auto">
          <a:xfrm>
            <a:off x="8293782" y="2603325"/>
            <a:ext cx="2160240" cy="2016224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BFD6DBE-79AC-924C-9B15-497B3D177E24}"/>
              </a:ext>
            </a:extLst>
          </p:cNvPr>
          <p:cNvSpPr/>
          <p:nvPr/>
        </p:nvSpPr>
        <p:spPr bwMode="auto">
          <a:xfrm>
            <a:off x="10526030" y="3323405"/>
            <a:ext cx="792088" cy="216024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518ABF5-C7ED-6D4F-84BD-2F27143E70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690" y="1884867"/>
                <a:ext cx="6041690" cy="2715244"/>
              </a:xfrm>
              <a:prstGeom prst="rect">
                <a:avLst/>
              </a:prstGeom>
            </p:spPr>
            <p:txBody>
              <a:bodyPr spcFirstLastPara="1" vert="horz" wrap="square" lIns="91425" tIns="91425" rIns="91425" bIns="91425" rtlCol="0" anchor="t" anchorCtr="0">
                <a:noAutofit/>
              </a:bodyPr>
              <a:lstStyle>
                <a:lvl1pPr marL="609585" lvl="0" indent="-457189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Font typeface="Arial" panose="020B0604020202020204" pitchFamily="34" charset="0"/>
                  <a:buChar char="●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219170" lvl="1" indent="-423323" algn="l" defTabSz="914400" rtl="0" eaLnBrk="1" latinLnBrk="0" hangingPunct="1">
                  <a:lnSpc>
                    <a:spcPct val="90000"/>
                  </a:lnSpc>
                  <a:spcBef>
                    <a:spcPts val="2133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○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8754" lvl="2" indent="-423323" algn="l" defTabSz="914400" rtl="0" eaLnBrk="1" latinLnBrk="0" hangingPunct="1">
                  <a:lnSpc>
                    <a:spcPct val="90000"/>
                  </a:lnSpc>
                  <a:spcBef>
                    <a:spcPts val="2133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■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438339" lvl="3" indent="-423323" algn="l" defTabSz="914400" rtl="0" eaLnBrk="1" latinLnBrk="0" hangingPunct="1">
                  <a:lnSpc>
                    <a:spcPct val="90000"/>
                  </a:lnSpc>
                  <a:spcBef>
                    <a:spcPts val="2133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047924" lvl="4" indent="-423323" algn="l" defTabSz="914400" rtl="0" eaLnBrk="1" latinLnBrk="0" hangingPunct="1">
                  <a:lnSpc>
                    <a:spcPct val="90000"/>
                  </a:lnSpc>
                  <a:spcBef>
                    <a:spcPts val="2133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○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57509" lvl="5" indent="-423323" algn="l" defTabSz="914400" rtl="0" eaLnBrk="1" latinLnBrk="0" hangingPunct="1">
                  <a:lnSpc>
                    <a:spcPct val="90000"/>
                  </a:lnSpc>
                  <a:spcBef>
                    <a:spcPts val="2133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267093" lvl="6" indent="-423323" algn="l" defTabSz="914400" rtl="0" eaLnBrk="1" latinLnBrk="0" hangingPunct="1">
                  <a:lnSpc>
                    <a:spcPct val="90000"/>
                  </a:lnSpc>
                  <a:spcBef>
                    <a:spcPts val="2133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76678" lvl="7" indent="-423323" algn="l" defTabSz="914400" rtl="0" eaLnBrk="1" latinLnBrk="0" hangingPunct="1">
                  <a:lnSpc>
                    <a:spcPct val="90000"/>
                  </a:lnSpc>
                  <a:spcBef>
                    <a:spcPts val="2133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○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86263" lvl="8" indent="-423323" algn="l" defTabSz="914400" rtl="0" eaLnBrk="1" latinLnBrk="0" hangingPunct="1">
                  <a:lnSpc>
                    <a:spcPct val="90000"/>
                  </a:lnSpc>
                  <a:spcBef>
                    <a:spcPts val="2133"/>
                  </a:spcBef>
                  <a:spcAft>
                    <a:spcPts val="2133"/>
                  </a:spcAft>
                  <a:buSzPts val="14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742950" lvl="2" indent="-3429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zh-CN" sz="2400" dirty="0">
                    <a:solidFill>
                      <a:srgbClr val="3333CC"/>
                    </a:solidFill>
                  </a:rPr>
                  <a:t>KAME</a:t>
                </a:r>
                <a:r>
                  <a:rPr lang="zh-CN" altLang="en-US" sz="2400" dirty="0">
                    <a:solidFill>
                      <a:srgbClr val="3333CC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3333CC"/>
                    </a:solidFill>
                  </a:rPr>
                  <a:t>is the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generalization</a:t>
                </a:r>
                <a:r>
                  <a:rPr lang="en-US" altLang="zh-CN" sz="2400" dirty="0">
                    <a:solidFill>
                      <a:srgbClr val="3333CC"/>
                    </a:solidFill>
                  </a:rPr>
                  <a:t> of the state-of-the-art diagnosis prediction model GRAM. </a:t>
                </a:r>
              </a:p>
              <a:p>
                <a:pPr marL="742950" lvl="2" indent="-3429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altLang="zh-CN" sz="2400" dirty="0">
                    <a:solidFill>
                      <a:srgbClr val="3333CC"/>
                    </a:solidFill>
                  </a:rPr>
                  <a:t>When </a:t>
                </a:r>
                <a:r>
                  <a:rPr lang="en-US" altLang="zh-CN" sz="2400" dirty="0">
                    <a:solidFill>
                      <a:schemeClr val="accent6"/>
                    </a:solidFill>
                  </a:rPr>
                  <a:t>removing</a:t>
                </a:r>
                <a:r>
                  <a:rPr lang="en-US" altLang="zh-CN" sz="2400" dirty="0">
                    <a:solidFill>
                      <a:srgbClr val="3333CC"/>
                    </a:solidFill>
                  </a:rPr>
                  <a:t> the proposed knowledge-based attention component (i.e.,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deleting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𝐤</m:t>
                        </m:r>
                      </m:e>
                      <m:sub>
                        <m:r>
                          <a:rPr lang="en-US" altLang="zh-CN" sz="24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3333CC"/>
                    </a:solidFill>
                  </a:rPr>
                  <a:t>), then the proposed KAME is reduced to GRAM.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1314450" lvl="3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518ABF5-C7ED-6D4F-84BD-2F27143E7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90" y="1884867"/>
                <a:ext cx="6041690" cy="2715244"/>
              </a:xfrm>
              <a:prstGeom prst="rect">
                <a:avLst/>
              </a:prstGeom>
              <a:blipFill>
                <a:blip r:embed="rId3"/>
                <a:stretch>
                  <a:fillRect b="-2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B2AB6EE-96D5-E342-A497-3467A39CDBFB}"/>
              </a:ext>
            </a:extLst>
          </p:cNvPr>
          <p:cNvSpPr txBox="1"/>
          <p:nvPr/>
        </p:nvSpPr>
        <p:spPr>
          <a:xfrm>
            <a:off x="1365380" y="6216923"/>
            <a:ext cx="1012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altLang="zh-CN" dirty="0"/>
              <a:t>Ma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i="1" dirty="0"/>
              <a:t>KAME: Knowledge-based Attention Model for Diagnosis Prediction in Healthcare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CIKM’18.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2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18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/>
              <a:t>Recap: Enriching Representations with Knowledge Graphs</a:t>
            </a:r>
            <a:endParaRPr sz="3200"/>
          </a:p>
        </p:txBody>
      </p:sp>
      <p:sp>
        <p:nvSpPr>
          <p:cNvPr id="1834" name="Google Shape;1834;p18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 u="sng">
                <a:solidFill>
                  <a:srgbClr val="000000"/>
                </a:solidFill>
              </a:rPr>
              <a:t>Key Ideas: </a:t>
            </a:r>
            <a:endParaRPr b="1" u="sng">
              <a:solidFill>
                <a:srgbClr val="000000"/>
              </a:solidFill>
            </a:endParaRPr>
          </a:p>
          <a:p>
            <a:pPr>
              <a:spcBef>
                <a:spcPts val="2133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We can incorporate domain knowledge into a model with knowledge graphs</a:t>
            </a:r>
            <a:endParaRPr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Knowledge graph helps better represent data for task</a:t>
            </a:r>
            <a:endParaRPr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Looked at two examples: NLP and healthcare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835" name="Google Shape;1835;p18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1609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3244-B31D-9641-A5E6-37ABC1A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3" y="0"/>
            <a:ext cx="10515600" cy="1325563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1FCC-BD18-424A-A4C1-4C086185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79" y="1215190"/>
            <a:ext cx="10515600" cy="5281863"/>
          </a:xfrm>
        </p:spPr>
        <p:txBody>
          <a:bodyPr>
            <a:noAutofit/>
          </a:bodyPr>
          <a:lstStyle/>
          <a:p>
            <a:r>
              <a:rPr lang="en-US" sz="2400" dirty="0"/>
              <a:t>Transfer knowledge from models</a:t>
            </a:r>
          </a:p>
          <a:p>
            <a:pPr lvl="1"/>
            <a:r>
              <a:rPr lang="en-US" dirty="0"/>
              <a:t>Transfer learning</a:t>
            </a:r>
          </a:p>
          <a:p>
            <a:pPr lvl="1"/>
            <a:r>
              <a:rPr lang="en-US" dirty="0"/>
              <a:t>Multi-task learning</a:t>
            </a:r>
          </a:p>
          <a:p>
            <a:pPr lvl="1"/>
            <a:r>
              <a:rPr lang="en-US" dirty="0"/>
              <a:t>Meta-learning</a:t>
            </a:r>
          </a:p>
          <a:p>
            <a:pPr lvl="1"/>
            <a:r>
              <a:rPr lang="en-US" dirty="0"/>
              <a:t>Applications</a:t>
            </a:r>
          </a:p>
          <a:p>
            <a:r>
              <a:rPr lang="en-US" sz="2400" dirty="0"/>
              <a:t>------  Coffee break ------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Transfer knowledge from domain expert</a:t>
            </a:r>
          </a:p>
          <a:p>
            <a:pPr lvl="1"/>
            <a:r>
              <a:rPr lang="en-US" dirty="0"/>
              <a:t>Enrich representations using knowledge graph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Domain-knowledge driven regularization</a:t>
            </a:r>
          </a:p>
          <a:p>
            <a:r>
              <a:rPr lang="en-US" sz="2400" dirty="0"/>
              <a:t>Data Augmentation</a:t>
            </a:r>
          </a:p>
          <a:p>
            <a:pPr lvl="1"/>
            <a:r>
              <a:rPr lang="en-US" dirty="0"/>
              <a:t>Augmentation using labeled data</a:t>
            </a:r>
          </a:p>
          <a:p>
            <a:pPr lvl="1"/>
            <a:r>
              <a:rPr lang="en-US" dirty="0"/>
              <a:t>Augmentation using unlabeled data</a:t>
            </a:r>
          </a:p>
        </p:txBody>
      </p:sp>
    </p:spTree>
    <p:extLst>
      <p:ext uri="{BB962C8B-B14F-4D97-AF65-F5344CB8AC3E}">
        <p14:creationId xmlns:p14="http://schemas.microsoft.com/office/powerpoint/2010/main" val="4289326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p190"/>
          <p:cNvSpPr txBox="1">
            <a:spLocks noGrp="1"/>
          </p:cNvSpPr>
          <p:nvPr>
            <p:ph type="title"/>
          </p:nvPr>
        </p:nvSpPr>
        <p:spPr>
          <a:xfrm>
            <a:off x="415600" y="7399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/>
              <a:t>Incorporating Prior Knowledge</a:t>
            </a:r>
            <a:endParaRPr sz="3200"/>
          </a:p>
        </p:txBody>
      </p:sp>
      <p:sp>
        <p:nvSpPr>
          <p:cNvPr id="1953" name="Google Shape;1953;p190"/>
          <p:cNvSpPr txBox="1">
            <a:spLocks noGrp="1"/>
          </p:cNvSpPr>
          <p:nvPr>
            <p:ph type="body" idx="1"/>
          </p:nvPr>
        </p:nvSpPr>
        <p:spPr>
          <a:xfrm>
            <a:off x="5982011" y="1503533"/>
            <a:ext cx="5680400" cy="430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23323">
              <a:buClr>
                <a:srgbClr val="000000"/>
              </a:buClr>
              <a:buSzPts val="1400"/>
            </a:pPr>
            <a:r>
              <a:rPr lang="en" sz="2000" dirty="0">
                <a:solidFill>
                  <a:srgbClr val="000000"/>
                </a:solidFill>
              </a:rPr>
              <a:t>Doctor reviews current status and past medical history</a:t>
            </a:r>
          </a:p>
          <a:p>
            <a:pPr indent="-423323">
              <a:buClr>
                <a:srgbClr val="000000"/>
              </a:buClr>
              <a:buSzPts val="1400"/>
            </a:pPr>
            <a:endParaRPr sz="2000" dirty="0">
              <a:solidFill>
                <a:srgbClr val="000000"/>
              </a:solidFill>
            </a:endParaRPr>
          </a:p>
          <a:p>
            <a:pPr indent="-423323">
              <a:buClr>
                <a:srgbClr val="000000"/>
              </a:buClr>
              <a:buSzPts val="1400"/>
            </a:pPr>
            <a:r>
              <a:rPr lang="en" sz="2000" b="1" dirty="0">
                <a:solidFill>
                  <a:srgbClr val="000000"/>
                </a:solidFill>
              </a:rPr>
              <a:t>Symptoms:</a:t>
            </a:r>
            <a:r>
              <a:rPr lang="en" sz="2000" dirty="0">
                <a:solidFill>
                  <a:srgbClr val="000000"/>
                </a:solidFill>
              </a:rPr>
              <a:t> symptoms are </a:t>
            </a:r>
            <a:r>
              <a:rPr lang="en" sz="2000" i="1" dirty="0">
                <a:solidFill>
                  <a:srgbClr val="000000"/>
                </a:solidFill>
              </a:rPr>
              <a:t>rapid irregular heartbeat with shortness of breath, increased need to urinate at night, chest pain, </a:t>
            </a:r>
            <a:r>
              <a:rPr lang="en" sz="2000" dirty="0">
                <a:solidFill>
                  <a:srgbClr val="000000"/>
                </a:solidFill>
              </a:rPr>
              <a:t>and </a:t>
            </a:r>
            <a:r>
              <a:rPr lang="en" sz="2000" i="1" dirty="0">
                <a:solidFill>
                  <a:srgbClr val="000000"/>
                </a:solidFill>
              </a:rPr>
              <a:t>fainting</a:t>
            </a:r>
          </a:p>
          <a:p>
            <a:pPr indent="-423323">
              <a:buClr>
                <a:srgbClr val="000000"/>
              </a:buClr>
              <a:buSzPts val="1400"/>
            </a:pPr>
            <a:endParaRPr sz="2000" dirty="0">
              <a:solidFill>
                <a:srgbClr val="000000"/>
              </a:solidFill>
            </a:endParaRPr>
          </a:p>
          <a:p>
            <a:pPr indent="-423323">
              <a:buClr>
                <a:srgbClr val="000000"/>
              </a:buClr>
              <a:buSzPts val="1400"/>
            </a:pPr>
            <a:r>
              <a:rPr lang="en" sz="2000" b="1" dirty="0">
                <a:solidFill>
                  <a:srgbClr val="000000"/>
                </a:solidFill>
              </a:rPr>
              <a:t>History</a:t>
            </a:r>
            <a:r>
              <a:rPr lang="en" sz="2000" dirty="0">
                <a:solidFill>
                  <a:srgbClr val="000000"/>
                </a:solidFill>
              </a:rPr>
              <a:t>: </a:t>
            </a:r>
            <a:r>
              <a:rPr lang="en" sz="2000" i="1" dirty="0">
                <a:solidFill>
                  <a:srgbClr val="000000"/>
                </a:solidFill>
              </a:rPr>
              <a:t>high blood pressure </a:t>
            </a:r>
            <a:r>
              <a:rPr lang="en" sz="2000" dirty="0">
                <a:solidFill>
                  <a:srgbClr val="000000"/>
                </a:solidFill>
              </a:rPr>
              <a:t>and </a:t>
            </a:r>
            <a:r>
              <a:rPr lang="en" sz="2000" i="1" dirty="0">
                <a:solidFill>
                  <a:srgbClr val="000000"/>
                </a:solidFill>
              </a:rPr>
              <a:t>coronary artery disease for eight years</a:t>
            </a:r>
          </a:p>
          <a:p>
            <a:pPr indent="-423323">
              <a:buClr>
                <a:srgbClr val="000000"/>
              </a:buClr>
              <a:buSzPts val="1400"/>
            </a:pPr>
            <a:endParaRPr sz="2000" dirty="0">
              <a:solidFill>
                <a:srgbClr val="000000"/>
              </a:solidFill>
            </a:endParaRPr>
          </a:p>
          <a:p>
            <a:pPr indent="-423323">
              <a:buClr>
                <a:srgbClr val="000000"/>
              </a:buClr>
              <a:buSzPts val="1400"/>
            </a:pPr>
            <a:r>
              <a:rPr lang="en" sz="2000" b="1" dirty="0">
                <a:solidFill>
                  <a:srgbClr val="000000"/>
                </a:solidFill>
              </a:rPr>
              <a:t>Quick diagnosis of risk future risk:</a:t>
            </a:r>
            <a:r>
              <a:rPr lang="en" sz="2000" dirty="0">
                <a:solidFill>
                  <a:srgbClr val="000000"/>
                </a:solidFill>
              </a:rPr>
              <a:t> </a:t>
            </a:r>
            <a:r>
              <a:rPr lang="en" sz="2000" i="1" dirty="0">
                <a:solidFill>
                  <a:srgbClr val="000000"/>
                </a:solidFill>
              </a:rPr>
              <a:t>heart failure</a:t>
            </a:r>
          </a:p>
          <a:p>
            <a:pPr indent="-423323">
              <a:buClr>
                <a:srgbClr val="000000"/>
              </a:buClr>
              <a:buSzPts val="1400"/>
            </a:pPr>
            <a:endParaRPr sz="2000" i="1" dirty="0">
              <a:solidFill>
                <a:srgbClr val="000000"/>
              </a:solidFill>
            </a:endParaRPr>
          </a:p>
          <a:p>
            <a:pPr indent="-423323">
              <a:buClr>
                <a:srgbClr val="000000"/>
              </a:buClr>
              <a:buSzPts val="1400"/>
            </a:pPr>
            <a:r>
              <a:rPr lang="en" sz="2000" b="1" dirty="0">
                <a:solidFill>
                  <a:srgbClr val="000000"/>
                </a:solidFill>
              </a:rPr>
              <a:t>Why? </a:t>
            </a:r>
            <a:r>
              <a:rPr lang="en" sz="2000" dirty="0">
                <a:solidFill>
                  <a:srgbClr val="000000"/>
                </a:solidFill>
              </a:rPr>
              <a:t>High blood pressure/artery disease are two key risk factors</a:t>
            </a:r>
            <a:endParaRPr sz="2000" dirty="0">
              <a:solidFill>
                <a:srgbClr val="000000"/>
              </a:solidFill>
            </a:endParaRPr>
          </a:p>
        </p:txBody>
      </p:sp>
      <p:pic>
        <p:nvPicPr>
          <p:cNvPr id="1954" name="Google Shape;1954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380" y="1503533"/>
            <a:ext cx="4152841" cy="4948065"/>
          </a:xfrm>
          <a:prstGeom prst="rect">
            <a:avLst/>
          </a:prstGeom>
          <a:noFill/>
          <a:ln>
            <a:noFill/>
          </a:ln>
        </p:spPr>
      </p:pic>
      <p:sp>
        <p:nvSpPr>
          <p:cNvPr id="1955" name="Google Shape;1955;p19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3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87C70-F781-6C4C-9402-6C1C04653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 of Using Medical Knowledge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77A20720-8B21-9C4F-AE55-F5FAA5B193B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66041" y="1365385"/>
                <a:ext cx="10286677" cy="489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Wingdings 2" pitchFamily="18" charset="2"/>
                  <a:buChar char="¢"/>
                  <a:defRPr sz="3000" b="1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Monotype Sorts"/>
                  <a:buChar char="q"/>
                  <a:defRPr sz="2600" b="1">
                    <a:solidFill>
                      <a:schemeClr val="accent2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Wingdings" pitchFamily="2" charset="2"/>
                  <a:buChar char="m"/>
                  <a:defRPr sz="2400" b="1">
                    <a:solidFill>
                      <a:schemeClr val="accent2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Wingdings 2" pitchFamily="18" charset="2"/>
                  <a:buChar char="¢"/>
                  <a:defRPr sz="2000">
                    <a:solidFill>
                      <a:schemeClr val="accent2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Wingdings 2" pitchFamily="18" charset="2"/>
                  <a:buChar char="¢"/>
                  <a:defRPr sz="2000">
                    <a:solidFill>
                      <a:schemeClr val="accent2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Wingdings 2" pitchFamily="18" charset="2"/>
                  <a:buChar char="¢"/>
                  <a:defRPr sz="2000">
                    <a:solidFill>
                      <a:schemeClr val="accent2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Wingdings 2" pitchFamily="18" charset="2"/>
                  <a:buChar char="¢"/>
                  <a:defRPr sz="2000">
                    <a:solidFill>
                      <a:schemeClr val="accent2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Wingdings 2" pitchFamily="18" charset="2"/>
                  <a:buChar char="¢"/>
                  <a:defRPr sz="2000">
                    <a:solidFill>
                      <a:schemeClr val="accent2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Wingdings 2" pitchFamily="18" charset="2"/>
                  <a:buChar char="¢"/>
                  <a:defRPr sz="2000">
                    <a:solidFill>
                      <a:schemeClr val="accent2"/>
                    </a:solidFill>
                    <a:latin typeface="+mn-lt"/>
                  </a:defRPr>
                </a:lvl9pPr>
              </a:lstStyle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Challenge</a:t>
                </a:r>
              </a:p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Almost all the medical knowledge is represented by </a:t>
                </a:r>
                <a:r>
                  <a:rPr kumimoji="0" lang="en-US" sz="2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discrete rules</a:t>
                </a:r>
                <a:r>
                  <a:rPr kumimoji="0" lang="en-US" sz="2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.</a:t>
                </a:r>
              </a:p>
              <a:p>
                <a:pPr marL="1143000" marR="0" lvl="2" indent="-2286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endPara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  <a:p>
                <a:pPr marL="1143000" marR="0" lvl="2" indent="-2286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endPara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  <a:p>
                <a:pPr marL="1143000" marR="0" lvl="2" indent="-2286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  <a:p>
                <a:pPr marL="1143000" marR="0" lvl="2" indent="-2286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altLang="zh-C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</a:rPr>
                  <a:t>Rule</a:t>
                </a:r>
                <a:r>
                  <a:rPr kumimoji="0" lang="en-US" altLang="zh-C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:</a:t>
                </a:r>
                <a:r>
                  <a: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400" b="0" i="0" u="sng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Tobacco use </a:t>
                </a:r>
                <a14:m>
                  <m:oMath xmlns:m="http://schemas.openxmlformats.org/officeDocument/2006/math">
                    <m:r>
                      <a:rPr kumimoji="0" lang="en-US" sz="2400" b="0" i="1" u="sng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kumimoji="0" lang="en-US" sz="2400" b="0" i="0" u="sng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Heart failure</a:t>
                </a:r>
                <a:endPara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  <a:p>
                <a:pPr marL="1143000" marR="0" lvl="2" indent="-2286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endParaRPr kumimoji="0" lang="en-US" sz="1200" b="0" i="0" u="sng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  <a:p>
                <a:pPr marL="1143000" marR="0" lvl="2" indent="-2286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  <a:p>
                <a:pPr marL="1143000" marR="0" lvl="2" indent="-2286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  <a:p>
                <a:pPr marL="914400" marR="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Tx/>
                  <a:buFont typeface="Wingdings" pitchFamily="2" charset="2"/>
                  <a:buNone/>
                  <a:tabLst/>
                  <a:defRPr/>
                </a:pPr>
                <a:endPara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  <a:p>
                <a:pPr marL="1143000" marR="0" lvl="2" indent="-2286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altLang="zh-C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</a:rPr>
                  <a:t>Rule</a:t>
                </a:r>
                <a:r>
                  <a:rPr kumimoji="0" lang="en-US" altLang="zh-C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:</a:t>
                </a:r>
                <a:r>
                  <a: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400" b="0" i="0" u="sng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High blood pressure</a:t>
                </a:r>
                <a14:m>
                  <m:oMath xmlns:m="http://schemas.openxmlformats.org/officeDocument/2006/math">
                    <m:r>
                      <a:rPr kumimoji="0" lang="en-US" sz="2400" b="0" i="0" u="sng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en-US" sz="2400" b="0" i="1" u="sng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0" lang="en-US" sz="2400" b="0" i="0" u="sng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Heart failure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77A20720-8B21-9C4F-AE55-F5FAA5B19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6041" y="1365385"/>
                <a:ext cx="10286677" cy="4899248"/>
              </a:xfrm>
              <a:prstGeom prst="rect">
                <a:avLst/>
              </a:prstGeom>
              <a:blipFill>
                <a:blip r:embed="rId2"/>
                <a:stretch>
                  <a:fillRect l="-1110" t="-181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97765A6-7A63-5C49-ADDE-D2836762B7D5}"/>
              </a:ext>
            </a:extLst>
          </p:cNvPr>
          <p:cNvSpPr txBox="1"/>
          <p:nvPr/>
        </p:nvSpPr>
        <p:spPr>
          <a:xfrm>
            <a:off x="2064499" y="6358102"/>
            <a:ext cx="8944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https://www.mayoclinic.org/diseases-conditions/heart-failure/symptoms-causes/syc-20373142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35D10C-0D2E-B449-B955-51683455259F}"/>
              </a:ext>
            </a:extLst>
          </p:cNvPr>
          <p:cNvGrpSpPr/>
          <p:nvPr/>
        </p:nvGrpSpPr>
        <p:grpSpPr>
          <a:xfrm>
            <a:off x="3283128" y="2443648"/>
            <a:ext cx="5652501" cy="1147694"/>
            <a:chOff x="2199518" y="2280805"/>
            <a:chExt cx="5187792" cy="1147694"/>
          </a:xfrm>
        </p:grpSpPr>
        <p:pic>
          <p:nvPicPr>
            <p:cNvPr id="22" name="Picture 2" descr="âheart failureâçå¾çæç´¢ç»æ">
              <a:extLst>
                <a:ext uri="{FF2B5EF4-FFF2-40B4-BE49-F238E27FC236}">
                  <a16:creationId xmlns:a16="http://schemas.microsoft.com/office/drawing/2014/main" id="{426213F0-83A3-DA43-A9F2-136CC3436E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163" y="2427159"/>
              <a:ext cx="1167147" cy="967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âtobaccoâçå¾çæç´¢ç»æ">
              <a:extLst>
                <a:ext uri="{FF2B5EF4-FFF2-40B4-BE49-F238E27FC236}">
                  <a16:creationId xmlns:a16="http://schemas.microsoft.com/office/drawing/2014/main" id="{54C3762D-6718-4447-A521-9D9E61459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518" y="2280805"/>
              <a:ext cx="1713505" cy="1147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âincreaseâçå¾çæç´¢ç»æ">
              <a:extLst>
                <a:ext uri="{FF2B5EF4-FFF2-40B4-BE49-F238E27FC236}">
                  <a16:creationId xmlns:a16="http://schemas.microsoft.com/office/drawing/2014/main" id="{57E42D48-0976-E440-B23A-11508CFBE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795" y="2284510"/>
              <a:ext cx="1714505" cy="1143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CB6AC9-6C8B-694E-9673-F4C306F5E3C5}"/>
              </a:ext>
            </a:extLst>
          </p:cNvPr>
          <p:cNvGrpSpPr/>
          <p:nvPr/>
        </p:nvGrpSpPr>
        <p:grpSpPr>
          <a:xfrm>
            <a:off x="3241171" y="4210497"/>
            <a:ext cx="5736416" cy="1143989"/>
            <a:chOff x="2136606" y="3991686"/>
            <a:chExt cx="5264808" cy="114398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043B5-1E3C-CC4C-B37B-143455BDF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606" y="4134335"/>
              <a:ext cx="1776417" cy="976442"/>
            </a:xfrm>
            <a:prstGeom prst="rect">
              <a:avLst/>
            </a:prstGeom>
          </p:spPr>
        </p:pic>
        <p:pic>
          <p:nvPicPr>
            <p:cNvPr id="28" name="Picture 2" descr="âheart failureâçå¾çæç´¢ç»æ">
              <a:extLst>
                <a:ext uri="{FF2B5EF4-FFF2-40B4-BE49-F238E27FC236}">
                  <a16:creationId xmlns:a16="http://schemas.microsoft.com/office/drawing/2014/main" id="{EE089999-585B-BC40-9BCD-D737CCA8A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267" y="4114224"/>
              <a:ext cx="1167147" cy="967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âincreaseâçå¾çæç´¢ç»æ">
              <a:extLst>
                <a:ext uri="{FF2B5EF4-FFF2-40B4-BE49-F238E27FC236}">
                  <a16:creationId xmlns:a16="http://schemas.microsoft.com/office/drawing/2014/main" id="{7A889D32-6574-4645-9112-6827D8779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795" y="3991686"/>
              <a:ext cx="1714505" cy="1143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599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3244-B31D-9641-A5E6-37ABC1A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241"/>
            <a:ext cx="10515600" cy="1325563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1FCC-BD18-424A-A4C1-4C086185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3804"/>
            <a:ext cx="10515600" cy="5361907"/>
          </a:xfrm>
        </p:spPr>
        <p:txBody>
          <a:bodyPr>
            <a:normAutofit/>
          </a:bodyPr>
          <a:lstStyle/>
          <a:p>
            <a:r>
              <a:rPr lang="en-US" dirty="0"/>
              <a:t>Transfer knowledge from models</a:t>
            </a:r>
          </a:p>
          <a:p>
            <a:pPr lvl="1"/>
            <a:r>
              <a:rPr lang="en-US" dirty="0"/>
              <a:t>Transfer learning</a:t>
            </a:r>
          </a:p>
          <a:p>
            <a:pPr lvl="1"/>
            <a:r>
              <a:rPr lang="en-US" dirty="0"/>
              <a:t>Multi-task learning</a:t>
            </a:r>
          </a:p>
          <a:p>
            <a:pPr lvl="1"/>
            <a:r>
              <a:rPr lang="en-US" dirty="0"/>
              <a:t>Meta-learning</a:t>
            </a:r>
          </a:p>
          <a:p>
            <a:pPr lvl="1"/>
            <a:r>
              <a:rPr lang="en-US" dirty="0"/>
              <a:t>Applications</a:t>
            </a:r>
          </a:p>
          <a:p>
            <a:r>
              <a:rPr lang="en-US" dirty="0"/>
              <a:t>------  Coffee break ------</a:t>
            </a:r>
          </a:p>
          <a:p>
            <a:r>
              <a:rPr lang="en-US" dirty="0"/>
              <a:t>Transfer knowledge from domain expert</a:t>
            </a:r>
          </a:p>
          <a:p>
            <a:pPr lvl="1"/>
            <a:r>
              <a:rPr lang="en-US" dirty="0"/>
              <a:t>Enrich representations using knowledge graph</a:t>
            </a:r>
          </a:p>
          <a:p>
            <a:pPr lvl="1"/>
            <a:r>
              <a:rPr lang="en-US" dirty="0"/>
              <a:t>Domain-knowledge driven regularization</a:t>
            </a:r>
          </a:p>
          <a:p>
            <a:r>
              <a:rPr lang="en-US" dirty="0"/>
              <a:t>Data Augmentation</a:t>
            </a:r>
          </a:p>
          <a:p>
            <a:pPr lvl="1"/>
            <a:r>
              <a:rPr lang="en-US" dirty="0"/>
              <a:t>Augmentation using labeled data</a:t>
            </a:r>
          </a:p>
          <a:p>
            <a:pPr lvl="1"/>
            <a:r>
              <a:rPr lang="en-US" dirty="0"/>
              <a:t>Augmentation using unlabeled data</a:t>
            </a:r>
          </a:p>
        </p:txBody>
      </p:sp>
    </p:spTree>
    <p:extLst>
      <p:ext uri="{BB962C8B-B14F-4D97-AF65-F5344CB8AC3E}">
        <p14:creationId xmlns:p14="http://schemas.microsoft.com/office/powerpoint/2010/main" val="24699560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8516C-4BE6-6543-86A1-1A99D982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for Modeling Medical Knowledge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DD01A-3D09-EF4E-988E-043CFCB94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Represent the desired distribution as a </a:t>
            </a:r>
            <a:r>
              <a:rPr lang="en-US" dirty="0">
                <a:solidFill>
                  <a:srgbClr val="FF0000"/>
                </a:solidFill>
              </a:rPr>
              <a:t>log-linear model</a:t>
            </a:r>
            <a:r>
              <a:rPr lang="en-US" dirty="0"/>
              <a:t>.</a:t>
            </a:r>
          </a:p>
          <a:p>
            <a:r>
              <a:rPr lang="en-US" dirty="0"/>
              <a:t>Desired distribution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D2747-CD8C-E74D-9EC9-1E1E8B4F0D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928" y="2915289"/>
            <a:ext cx="6322037" cy="708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BEDF41-23BB-104D-B072-66A4CA264C2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31" y="3938760"/>
            <a:ext cx="6711126" cy="227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0808-CC75-E446-8396-5449A1F48BF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43" y="2412992"/>
            <a:ext cx="4366567" cy="2531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91997E-BF82-FB4C-83CE-FC56809D9701}"/>
              </a:ext>
            </a:extLst>
          </p:cNvPr>
          <p:cNvSpPr/>
          <p:nvPr/>
        </p:nvSpPr>
        <p:spPr bwMode="auto">
          <a:xfrm>
            <a:off x="7049075" y="2854534"/>
            <a:ext cx="1440160" cy="371408"/>
          </a:xfrm>
          <a:prstGeom prst="rect">
            <a:avLst/>
          </a:prstGeom>
          <a:noFill/>
          <a:ln w="25400" cap="flat" cmpd="sng" algn="ctr">
            <a:solidFill>
              <a:srgbClr val="3333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64C7D-8FDA-794E-96EA-426B9D570BA2}"/>
              </a:ext>
            </a:extLst>
          </p:cNvPr>
          <p:cNvSpPr/>
          <p:nvPr/>
        </p:nvSpPr>
        <p:spPr bwMode="auto">
          <a:xfrm>
            <a:off x="6974828" y="3238123"/>
            <a:ext cx="288032" cy="3575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4A9206-60C2-5C4E-96FA-2D58E2F55930}"/>
              </a:ext>
            </a:extLst>
          </p:cNvPr>
          <p:cNvSpPr/>
          <p:nvPr/>
        </p:nvSpPr>
        <p:spPr bwMode="auto">
          <a:xfrm>
            <a:off x="8417227" y="3260101"/>
            <a:ext cx="446430" cy="30519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3D7DDC-357A-BF4C-85D6-1BA4406419B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74" y="5317307"/>
            <a:ext cx="7778396" cy="237185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E66722-E6FB-784B-92A2-A25781AEEA29}"/>
              </a:ext>
            </a:extLst>
          </p:cNvPr>
          <p:cNvSpPr/>
          <p:nvPr/>
        </p:nvSpPr>
        <p:spPr bwMode="auto">
          <a:xfrm>
            <a:off x="3608038" y="4440668"/>
            <a:ext cx="2447529" cy="480161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Local Weights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112AB28-C9CC-E942-A861-F16E68A6A59B}"/>
              </a:ext>
            </a:extLst>
          </p:cNvPr>
          <p:cNvSpPr/>
          <p:nvPr/>
        </p:nvSpPr>
        <p:spPr bwMode="auto">
          <a:xfrm>
            <a:off x="3608038" y="5611672"/>
            <a:ext cx="2447528" cy="480161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Global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E31B9358-0A84-8E4F-BC75-2D69C324F3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635746" y="4311017"/>
              <a:ext cx="2802043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616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1403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Tobacco Use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High Blood Pressure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E31B9358-0A84-8E4F-BC75-2D69C324F3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4339438"/>
                  </p:ext>
                </p:extLst>
              </p:nvPr>
            </p:nvGraphicFramePr>
            <p:xfrm>
              <a:off x="6635746" y="4311017"/>
              <a:ext cx="2802043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616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1403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923" t="-6667" r="-326923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Tobacco Use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1923" t="-110345" r="-326923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High Blood Pressure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4FA711-1822-BA4E-A2D1-EB6247694449}"/>
                  </a:ext>
                </a:extLst>
              </p:cNvPr>
              <p:cNvSpPr txBox="1"/>
              <p:nvPr/>
            </p:nvSpPr>
            <p:spPr>
              <a:xfrm>
                <a:off x="6384944" y="5638082"/>
                <a:ext cx="29118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⨀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4FA711-1822-BA4E-A2D1-EB6247694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944" y="5638082"/>
                <a:ext cx="291182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2037BF-E11B-174C-91DB-D01AA895019B}"/>
                  </a:ext>
                </a:extLst>
              </p:cNvPr>
              <p:cNvSpPr txBox="1"/>
              <p:nvPr/>
            </p:nvSpPr>
            <p:spPr>
              <a:xfrm>
                <a:off x="6166230" y="4440668"/>
                <a:ext cx="4374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2037BF-E11B-174C-91DB-D01AA8950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230" y="4440668"/>
                <a:ext cx="437427" cy="369332"/>
              </a:xfrm>
              <a:prstGeom prst="rect">
                <a:avLst/>
              </a:prstGeom>
              <a:blipFill>
                <a:blip r:embed="rId12"/>
                <a:stretch>
                  <a:fillRect l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2">
            <a:extLst>
              <a:ext uri="{FF2B5EF4-FFF2-40B4-BE49-F238E27FC236}">
                <a16:creationId xmlns:a16="http://schemas.microsoft.com/office/drawing/2014/main" id="{746822CD-36CE-A644-A2AD-079924798E02}"/>
              </a:ext>
            </a:extLst>
          </p:cNvPr>
          <p:cNvSpPr/>
          <p:nvPr/>
        </p:nvSpPr>
        <p:spPr bwMode="auto">
          <a:xfrm>
            <a:off x="7649075" y="5637476"/>
            <a:ext cx="1008112" cy="37140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6A5B6-8FEF-154E-BE2D-71B8FA87EE70}"/>
              </a:ext>
            </a:extLst>
          </p:cNvPr>
          <p:cNvSpPr txBox="1"/>
          <p:nvPr/>
        </p:nvSpPr>
        <p:spPr>
          <a:xfrm>
            <a:off x="1319975" y="6406473"/>
            <a:ext cx="1012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altLang="zh-CN" dirty="0"/>
              <a:t>Ma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i="1" dirty="0"/>
              <a:t>Risk Prediction on Electronic Health Records with Prior Medical Knowledge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KDD’18.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4" grpId="0"/>
      <p:bldP spid="15" grpId="0"/>
      <p:bldP spid="1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CAB5-0BAA-6948-8644-AD0ED798A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Benefits of  Log-Linear Model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C196F-062D-924A-A074-F801AB61D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>
                <a:solidFill>
                  <a:srgbClr val="FF0000"/>
                </a:solidFill>
              </a:rPr>
              <a:t>automatically learning weights</a:t>
            </a:r>
            <a:r>
              <a:rPr lang="en-US" dirty="0"/>
              <a:t>, the proposed log-linear model can successfully tackle the problem of </a:t>
            </a:r>
            <a:r>
              <a:rPr lang="en-US" dirty="0">
                <a:solidFill>
                  <a:srgbClr val="FF0000"/>
                </a:solidFill>
              </a:rPr>
              <a:t>manually setting bound values</a:t>
            </a:r>
            <a:r>
              <a:rPr lang="en-US" dirty="0"/>
              <a:t> for constraint features.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altLang="zh-CN" dirty="0"/>
              <a:t>The </a:t>
            </a:r>
            <a:r>
              <a:rPr lang="en-US" altLang="zh-CN" dirty="0">
                <a:solidFill>
                  <a:srgbClr val="FF0000"/>
                </a:solidFill>
              </a:rPr>
              <a:t>log-linear model </a:t>
            </a:r>
            <a:r>
              <a:rPr lang="en-US" altLang="zh-CN" dirty="0"/>
              <a:t>is </a:t>
            </a:r>
            <a:r>
              <a:rPr lang="en-US" altLang="zh-CN" dirty="0">
                <a:solidFill>
                  <a:srgbClr val="FF0000"/>
                </a:solidFill>
              </a:rPr>
              <a:t>differentiable  </a:t>
            </a:r>
            <a:r>
              <a:rPr lang="en-US" altLang="zh-CN" dirty="0"/>
              <a:t>and</a:t>
            </a:r>
            <a:r>
              <a:rPr lang="en-US" altLang="zh-CN" dirty="0">
                <a:solidFill>
                  <a:schemeClr val="accent6"/>
                </a:solidFill>
              </a:rPr>
              <a:t> </a:t>
            </a:r>
            <a:r>
              <a:rPr lang="en-US" altLang="zh-CN" dirty="0"/>
              <a:t>easily optimized with standard stochastic gradient descent algorithms.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62022F59-7A95-A24F-A571-3DAE6EC9A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7" t="26127" r="18107" b="15682"/>
          <a:stretch/>
        </p:blipFill>
        <p:spPr>
          <a:xfrm>
            <a:off x="4766621" y="2708920"/>
            <a:ext cx="2658757" cy="14401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1E3C71C4-4613-8D4D-AC61-49F2AFB57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21" y="5206001"/>
            <a:ext cx="2658756" cy="14675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745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3A83-4B43-1D43-8126-DB20189E4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Feature Categories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780EE-3465-4B41-B645-ACAAEB523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80628-A68C-E643-AE02-C83369469A9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781" y="593367"/>
            <a:ext cx="6322037" cy="708831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ECAA3E7D-0619-2542-9D22-86A7BD669DAC}"/>
              </a:ext>
            </a:extLst>
          </p:cNvPr>
          <p:cNvSpPr/>
          <p:nvPr/>
        </p:nvSpPr>
        <p:spPr bwMode="auto">
          <a:xfrm>
            <a:off x="9804447" y="526690"/>
            <a:ext cx="1513586" cy="37140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24" descr="âhuman iconâçå¾çæç´¢ç»æ">
            <a:extLst>
              <a:ext uri="{FF2B5EF4-FFF2-40B4-BE49-F238E27FC236}">
                <a16:creationId xmlns:a16="http://schemas.microsoft.com/office/drawing/2014/main" id="{60CD27B3-91FC-FF44-805F-9BBA945A3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27" y="3002354"/>
            <a:ext cx="763958" cy="171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âcircle iconâçå¾çæç´¢ç»æ">
            <a:extLst>
              <a:ext uri="{FF2B5EF4-FFF2-40B4-BE49-F238E27FC236}">
                <a16:creationId xmlns:a16="http://schemas.microsoft.com/office/drawing/2014/main" id="{0C012190-199E-1841-8400-563C7640A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07" y="2678184"/>
            <a:ext cx="2376982" cy="23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C15519-C3AE-C548-810C-658013068522}"/>
              </a:ext>
            </a:extLst>
          </p:cNvPr>
          <p:cNvGrpSpPr/>
          <p:nvPr/>
        </p:nvGrpSpPr>
        <p:grpSpPr>
          <a:xfrm>
            <a:off x="6516751" y="1423644"/>
            <a:ext cx="2352907" cy="1351572"/>
            <a:chOff x="4821244" y="1339804"/>
            <a:chExt cx="2352907" cy="1351572"/>
          </a:xfrm>
        </p:grpSpPr>
        <p:pic>
          <p:nvPicPr>
            <p:cNvPr id="9" name="Picture 6" descr="âageâçå¾çæç´¢ç»æ">
              <a:extLst>
                <a:ext uri="{FF2B5EF4-FFF2-40B4-BE49-F238E27FC236}">
                  <a16:creationId xmlns:a16="http://schemas.microsoft.com/office/drawing/2014/main" id="{32D6B68B-C293-BE40-852E-34522ACE0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244" y="1339804"/>
              <a:ext cx="2352907" cy="1192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4776E0-2DCE-BC48-B7F6-59E85E175718}"/>
                </a:ext>
              </a:extLst>
            </p:cNvPr>
            <p:cNvSpPr txBox="1"/>
            <p:nvPr/>
          </p:nvSpPr>
          <p:spPr>
            <a:xfrm>
              <a:off x="5651466" y="2322044"/>
              <a:ext cx="1043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Age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183C2B-2B35-CE40-B632-246BDEE8D3EA}"/>
              </a:ext>
            </a:extLst>
          </p:cNvPr>
          <p:cNvGrpSpPr/>
          <p:nvPr/>
        </p:nvGrpSpPr>
        <p:grpSpPr>
          <a:xfrm>
            <a:off x="8153778" y="3075935"/>
            <a:ext cx="2490755" cy="1651325"/>
            <a:chOff x="6553200" y="3010728"/>
            <a:chExt cx="2490755" cy="1651325"/>
          </a:xfrm>
        </p:grpSpPr>
        <p:pic>
          <p:nvPicPr>
            <p:cNvPr id="12" name="Picture 8" descr="âdiseasesâçå¾çæç´¢ç»æ">
              <a:extLst>
                <a:ext uri="{FF2B5EF4-FFF2-40B4-BE49-F238E27FC236}">
                  <a16:creationId xmlns:a16="http://schemas.microsoft.com/office/drawing/2014/main" id="{8E01B6A1-5DC7-8F4C-B9C7-C58251AC23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7" r="11225"/>
            <a:stretch/>
          </p:blipFill>
          <p:spPr bwMode="auto">
            <a:xfrm>
              <a:off x="6672870" y="3010728"/>
              <a:ext cx="1800200" cy="1273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33A093-F77E-584B-A2DF-B492EEC589A7}"/>
                </a:ext>
              </a:extLst>
            </p:cNvPr>
            <p:cNvSpPr txBox="1"/>
            <p:nvPr/>
          </p:nvSpPr>
          <p:spPr>
            <a:xfrm>
              <a:off x="6553200" y="4292721"/>
              <a:ext cx="2490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Underlying Diseases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A26D25-8C7E-9849-991F-D832747D3342}"/>
              </a:ext>
            </a:extLst>
          </p:cNvPr>
          <p:cNvGrpSpPr/>
          <p:nvPr/>
        </p:nvGrpSpPr>
        <p:grpSpPr>
          <a:xfrm>
            <a:off x="6853047" y="4955529"/>
            <a:ext cx="1831191" cy="1605593"/>
            <a:chOff x="5257512" y="4859739"/>
            <a:chExt cx="1831191" cy="1605593"/>
          </a:xfrm>
        </p:grpSpPr>
        <p:pic>
          <p:nvPicPr>
            <p:cNvPr id="15" name="Picture 16" descr="ç¸å³å¾ç">
              <a:extLst>
                <a:ext uri="{FF2B5EF4-FFF2-40B4-BE49-F238E27FC236}">
                  <a16:creationId xmlns:a16="http://schemas.microsoft.com/office/drawing/2014/main" id="{91840348-E6A5-A541-95FD-6FF3A92299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320" y="4859739"/>
              <a:ext cx="1252129" cy="1252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F2933B-C819-4D4C-B060-0E87038AEC9D}"/>
                </a:ext>
              </a:extLst>
            </p:cNvPr>
            <p:cNvSpPr txBox="1"/>
            <p:nvPr/>
          </p:nvSpPr>
          <p:spPr>
            <a:xfrm>
              <a:off x="5257512" y="6096000"/>
              <a:ext cx="183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Disease Duration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E0CA474-9974-DE41-A743-168196C66829}"/>
              </a:ext>
            </a:extLst>
          </p:cNvPr>
          <p:cNvSpPr txBox="1"/>
          <p:nvPr/>
        </p:nvSpPr>
        <p:spPr>
          <a:xfrm>
            <a:off x="1259338" y="6488668"/>
            <a:ext cx="1012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altLang="zh-CN" dirty="0"/>
              <a:t>Ma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i="1" dirty="0"/>
              <a:t>Risk Prediction on Electronic Health Records with Prior Medical Knowledge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KDD’18.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5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D3D39-58DC-A446-990D-68DA3E1B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Underlying</a:t>
            </a:r>
            <a:r>
              <a:rPr lang="zh-CN" altLang="en-US" dirty="0"/>
              <a:t> </a:t>
            </a:r>
            <a:r>
              <a:rPr lang="en-US" altLang="zh-CN" dirty="0"/>
              <a:t>Diseases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Durations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073A4-56D3-7845-9072-81AFED74D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F496B-E83A-B945-959C-8496EB89D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24900" r="10972" b="24800"/>
          <a:stretch/>
        </p:blipFill>
        <p:spPr>
          <a:xfrm>
            <a:off x="2465992" y="1298224"/>
            <a:ext cx="7260015" cy="3344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812B85C-03B0-9E42-B0D3-E3C03042166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750493" y="4710153"/>
              <a:ext cx="6749803" cy="155448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97735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2444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998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4811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Rules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ea typeface="Cambria Math" panose="02040503050406030204" pitchFamily="18" charset="0"/>
                            </a:rPr>
                            <a:t>High</a:t>
                          </a:r>
                          <a:r>
                            <a:rPr lang="en-US" altLang="zh-CN" sz="1400" b="1" baseline="0" dirty="0">
                              <a:solidFill>
                                <a:schemeClr val="tx1"/>
                              </a:solidFill>
                              <a:ea typeface="Cambria Math" panose="02040503050406030204" pitchFamily="18" charset="0"/>
                            </a:rPr>
                            <a:t> blood pressure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 Heart failure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</a:rPr>
                            <a:t>Overweight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 Heart failure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</a:rPr>
                            <a:t>Alcohol abuse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 Heart failure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Underlying Disease </a:t>
                          </a:r>
                          <a:r>
                            <a:rPr lang="en-US" altLang="zh-CN" sz="1400" b="1" dirty="0"/>
                            <a:t>(Frequency)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2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2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Disease Duration</a:t>
                          </a:r>
                          <a:r>
                            <a:rPr lang="zh-CN" altLang="en-US" sz="1400" b="1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altLang="zh-CN" sz="1400" b="1" dirty="0"/>
                            <a:t>(Month)</a:t>
                          </a:r>
                          <a:endParaRPr lang="en-US" sz="14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23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17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9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812B85C-03B0-9E42-B0D3-E3C0304216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1015565"/>
                  </p:ext>
                </p:extLst>
              </p:nvPr>
            </p:nvGraphicFramePr>
            <p:xfrm>
              <a:off x="2750493" y="4710153"/>
              <a:ext cx="6749803" cy="155448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97735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2444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998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4811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Rules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4706" r="-177206" b="-2121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83495" r="-133981" b="-2121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86232" b="-2121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Underlying Disease </a:t>
                          </a:r>
                          <a:r>
                            <a:rPr lang="en-US" altLang="zh-CN" sz="1400" b="1" dirty="0"/>
                            <a:t>(Frequency)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2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2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>
                              <a:solidFill>
                                <a:srgbClr val="FF0000"/>
                              </a:solidFill>
                            </a:rPr>
                            <a:t>Disease Duration</a:t>
                          </a:r>
                          <a:r>
                            <a:rPr lang="zh-CN" altLang="en-US" sz="1400" b="1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altLang="zh-CN" sz="1400" b="1" dirty="0"/>
                            <a:t>(Month)</a:t>
                          </a:r>
                          <a:endParaRPr lang="en-US" sz="14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23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17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9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C0320EE-84AD-1E40-B1B9-A42755CEF6C2}"/>
              </a:ext>
            </a:extLst>
          </p:cNvPr>
          <p:cNvSpPr txBox="1"/>
          <p:nvPr/>
        </p:nvSpPr>
        <p:spPr>
          <a:xfrm>
            <a:off x="1319975" y="6488668"/>
            <a:ext cx="1012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altLang="zh-CN" dirty="0"/>
              <a:t>Ma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i="1" dirty="0"/>
              <a:t>Risk Prediction on Electronic Health Records with Prior Medical Knowledge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KDD’18.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11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D1BA9-B553-474F-BA71-1FF896C9F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E2FAEB-38E7-244F-ACD2-C060C3E0B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</p:spPr>
        <p:txBody>
          <a:bodyPr/>
          <a:lstStyle/>
          <a:p>
            <a:r>
              <a:rPr lang="en-US" altLang="zh-CN" dirty="0"/>
              <a:t>Feature Categories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7C4746-AEBB-9148-9F67-E86AA9FD38C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781" y="593367"/>
            <a:ext cx="6322037" cy="708831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537F23EF-6F61-4240-B6EB-8C1C9062F513}"/>
              </a:ext>
            </a:extLst>
          </p:cNvPr>
          <p:cNvSpPr/>
          <p:nvPr/>
        </p:nvSpPr>
        <p:spPr bwMode="auto">
          <a:xfrm>
            <a:off x="9804447" y="526690"/>
            <a:ext cx="1513586" cy="37140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E35A6B-1453-6A4A-98A0-5BA9FD871111}"/>
              </a:ext>
            </a:extLst>
          </p:cNvPr>
          <p:cNvCxnSpPr/>
          <p:nvPr/>
        </p:nvCxnSpPr>
        <p:spPr bwMode="auto">
          <a:xfrm>
            <a:off x="6312869" y="1520827"/>
            <a:ext cx="72008" cy="49313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24" descr="âhuman iconâçå¾çæç´¢ç»æ">
            <a:extLst>
              <a:ext uri="{FF2B5EF4-FFF2-40B4-BE49-F238E27FC236}">
                <a16:creationId xmlns:a16="http://schemas.microsoft.com/office/drawing/2014/main" id="{4EE8BFA7-044D-1C4B-B2B8-024629ED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49" y="3002354"/>
            <a:ext cx="763958" cy="171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2" descr="âcircle iconâçå¾çæç´¢ç»æ">
            <a:extLst>
              <a:ext uri="{FF2B5EF4-FFF2-40B4-BE49-F238E27FC236}">
                <a16:creationId xmlns:a16="http://schemas.microsoft.com/office/drawing/2014/main" id="{AB673D43-92B8-0B41-8119-BE6432536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629" y="2678184"/>
            <a:ext cx="2376982" cy="23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30AD68F-F36B-984A-9FF5-13F39EBC5BCF}"/>
              </a:ext>
            </a:extLst>
          </p:cNvPr>
          <p:cNvGrpSpPr/>
          <p:nvPr/>
        </p:nvGrpSpPr>
        <p:grpSpPr>
          <a:xfrm>
            <a:off x="3663130" y="1520827"/>
            <a:ext cx="2168190" cy="1306995"/>
            <a:chOff x="2030273" y="1425037"/>
            <a:chExt cx="2168190" cy="1306995"/>
          </a:xfrm>
        </p:grpSpPr>
        <p:pic>
          <p:nvPicPr>
            <p:cNvPr id="14" name="Picture 4" descr="ç¸å³å¾ç">
              <a:extLst>
                <a:ext uri="{FF2B5EF4-FFF2-40B4-BE49-F238E27FC236}">
                  <a16:creationId xmlns:a16="http://schemas.microsoft.com/office/drawing/2014/main" id="{4BECC4DF-7A36-DA43-B39A-321E86DB9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273" y="1425037"/>
              <a:ext cx="2168190" cy="947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D553C7-AB85-6345-859D-E6C5E80D7520}"/>
                </a:ext>
              </a:extLst>
            </p:cNvPr>
            <p:cNvSpPr txBox="1"/>
            <p:nvPr/>
          </p:nvSpPr>
          <p:spPr>
            <a:xfrm>
              <a:off x="2889953" y="2362700"/>
              <a:ext cx="1043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Race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B6345E-E393-B24E-A525-E9476A3C0F0C}"/>
              </a:ext>
            </a:extLst>
          </p:cNvPr>
          <p:cNvGrpSpPr/>
          <p:nvPr/>
        </p:nvGrpSpPr>
        <p:grpSpPr>
          <a:xfrm>
            <a:off x="6554073" y="1423644"/>
            <a:ext cx="2352907" cy="1351572"/>
            <a:chOff x="4821244" y="1339804"/>
            <a:chExt cx="2352907" cy="1351572"/>
          </a:xfrm>
        </p:grpSpPr>
        <p:pic>
          <p:nvPicPr>
            <p:cNvPr id="17" name="Picture 6" descr="âageâçå¾çæç´¢ç»æ">
              <a:extLst>
                <a:ext uri="{FF2B5EF4-FFF2-40B4-BE49-F238E27FC236}">
                  <a16:creationId xmlns:a16="http://schemas.microsoft.com/office/drawing/2014/main" id="{0E58B05D-5C84-AD42-B668-8720E3267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244" y="1339804"/>
              <a:ext cx="2352907" cy="1192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3EF1A8-A344-7749-9252-9BFA18A35190}"/>
                </a:ext>
              </a:extLst>
            </p:cNvPr>
            <p:cNvSpPr txBox="1"/>
            <p:nvPr/>
          </p:nvSpPr>
          <p:spPr>
            <a:xfrm>
              <a:off x="5651466" y="2322044"/>
              <a:ext cx="1043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Age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B716A1-16F1-2846-A44D-C1435488EC44}"/>
              </a:ext>
            </a:extLst>
          </p:cNvPr>
          <p:cNvGrpSpPr/>
          <p:nvPr/>
        </p:nvGrpSpPr>
        <p:grpSpPr>
          <a:xfrm>
            <a:off x="8191100" y="3075935"/>
            <a:ext cx="2490755" cy="1651325"/>
            <a:chOff x="6553200" y="3010728"/>
            <a:chExt cx="2490755" cy="1651325"/>
          </a:xfrm>
        </p:grpSpPr>
        <p:pic>
          <p:nvPicPr>
            <p:cNvPr id="20" name="Picture 8" descr="âdiseasesâçå¾çæç´¢ç»æ">
              <a:extLst>
                <a:ext uri="{FF2B5EF4-FFF2-40B4-BE49-F238E27FC236}">
                  <a16:creationId xmlns:a16="http://schemas.microsoft.com/office/drawing/2014/main" id="{FB4D804A-340B-B54D-8544-9428623C7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7" r="11225"/>
            <a:stretch/>
          </p:blipFill>
          <p:spPr bwMode="auto">
            <a:xfrm>
              <a:off x="6672870" y="3010728"/>
              <a:ext cx="1800200" cy="1273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92F056-2899-5842-A534-BE6B0CB557C7}"/>
                </a:ext>
              </a:extLst>
            </p:cNvPr>
            <p:cNvSpPr txBox="1"/>
            <p:nvPr/>
          </p:nvSpPr>
          <p:spPr>
            <a:xfrm>
              <a:off x="6553200" y="4292721"/>
              <a:ext cx="2490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Underlying Diseases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FE46C3-B083-8A49-9AAA-7CA61B491A4D}"/>
              </a:ext>
            </a:extLst>
          </p:cNvPr>
          <p:cNvGrpSpPr/>
          <p:nvPr/>
        </p:nvGrpSpPr>
        <p:grpSpPr>
          <a:xfrm>
            <a:off x="6890369" y="4955529"/>
            <a:ext cx="1831191" cy="1605593"/>
            <a:chOff x="5257512" y="4859739"/>
            <a:chExt cx="1831191" cy="1605593"/>
          </a:xfrm>
        </p:grpSpPr>
        <p:pic>
          <p:nvPicPr>
            <p:cNvPr id="23" name="Picture 16" descr="ç¸å³å¾ç">
              <a:extLst>
                <a:ext uri="{FF2B5EF4-FFF2-40B4-BE49-F238E27FC236}">
                  <a16:creationId xmlns:a16="http://schemas.microsoft.com/office/drawing/2014/main" id="{F2096EFD-E977-4043-B2A2-9E9070199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320" y="4859739"/>
              <a:ext cx="1252129" cy="1252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ADF4B6-7723-594D-97F8-A0650DB76C48}"/>
                </a:ext>
              </a:extLst>
            </p:cNvPr>
            <p:cNvSpPr txBox="1"/>
            <p:nvPr/>
          </p:nvSpPr>
          <p:spPr>
            <a:xfrm>
              <a:off x="5257512" y="6096000"/>
              <a:ext cx="1831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Disease Duration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CF75C77-2F9D-204D-9AF6-AFD0294F4D8D}"/>
              </a:ext>
            </a:extLst>
          </p:cNvPr>
          <p:cNvGrpSpPr/>
          <p:nvPr/>
        </p:nvGrpSpPr>
        <p:grpSpPr>
          <a:xfrm>
            <a:off x="4042866" y="4901823"/>
            <a:ext cx="1958753" cy="1675788"/>
            <a:chOff x="2410009" y="4806033"/>
            <a:chExt cx="1958753" cy="1675788"/>
          </a:xfrm>
        </p:grpSpPr>
        <p:pic>
          <p:nvPicPr>
            <p:cNvPr id="26" name="Picture 20" descr="âfamily historyâçå¾çæç´¢ç»æ">
              <a:extLst>
                <a:ext uri="{FF2B5EF4-FFF2-40B4-BE49-F238E27FC236}">
                  <a16:creationId xmlns:a16="http://schemas.microsoft.com/office/drawing/2014/main" id="{586800BB-80C4-B04B-A996-D42ADC480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009" y="4806033"/>
              <a:ext cx="1958753" cy="1305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9BD96E-7074-E545-8E87-C2CE672D61B5}"/>
                </a:ext>
              </a:extLst>
            </p:cNvPr>
            <p:cNvSpPr txBox="1"/>
            <p:nvPr/>
          </p:nvSpPr>
          <p:spPr>
            <a:xfrm>
              <a:off x="2556514" y="6112489"/>
              <a:ext cx="1710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Family History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2E01B7-D6E1-DC4B-B34D-78B474C34261}"/>
              </a:ext>
            </a:extLst>
          </p:cNvPr>
          <p:cNvGrpSpPr/>
          <p:nvPr/>
        </p:nvGrpSpPr>
        <p:grpSpPr>
          <a:xfrm>
            <a:off x="2599792" y="3075935"/>
            <a:ext cx="1800200" cy="1651325"/>
            <a:chOff x="936428" y="3010728"/>
            <a:chExt cx="1800200" cy="1651325"/>
          </a:xfrm>
        </p:grpSpPr>
        <p:pic>
          <p:nvPicPr>
            <p:cNvPr id="29" name="Picture 18" descr="âGeneticsâçå¾çæç´¢ç»æ">
              <a:extLst>
                <a:ext uri="{FF2B5EF4-FFF2-40B4-BE49-F238E27FC236}">
                  <a16:creationId xmlns:a16="http://schemas.microsoft.com/office/drawing/2014/main" id="{107B7AD0-F595-7842-86D5-01A423552C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29" r="14515"/>
            <a:stretch/>
          </p:blipFill>
          <p:spPr bwMode="auto">
            <a:xfrm>
              <a:off x="936428" y="3010728"/>
              <a:ext cx="1800200" cy="127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C602A56-27BA-C94A-8952-3FED9AC30463}"/>
                </a:ext>
              </a:extLst>
            </p:cNvPr>
            <p:cNvSpPr txBox="1"/>
            <p:nvPr/>
          </p:nvSpPr>
          <p:spPr>
            <a:xfrm>
              <a:off x="1403648" y="4292721"/>
              <a:ext cx="1236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</a:rPr>
                <a:t>Genetics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6409FD-DCDE-8647-A153-8E44AA79E4FC}"/>
              </a:ext>
            </a:extLst>
          </p:cNvPr>
          <p:cNvGrpSpPr/>
          <p:nvPr/>
        </p:nvGrpSpPr>
        <p:grpSpPr>
          <a:xfrm>
            <a:off x="8807008" y="4949659"/>
            <a:ext cx="1856269" cy="1481527"/>
            <a:chOff x="7372707" y="1425037"/>
            <a:chExt cx="1856269" cy="1481527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1107798B-738E-814E-A70B-30B5DA0685B2}"/>
                </a:ext>
              </a:extLst>
            </p:cNvPr>
            <p:cNvSpPr/>
            <p:nvPr/>
          </p:nvSpPr>
          <p:spPr bwMode="auto">
            <a:xfrm>
              <a:off x="7372707" y="1425037"/>
              <a:ext cx="1671248" cy="148152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D46FA41-91B0-F14A-BFE0-5BAF52C40455}"/>
                </a:ext>
              </a:extLst>
            </p:cNvPr>
            <p:cNvGrpSpPr/>
            <p:nvPr/>
          </p:nvGrpSpPr>
          <p:grpSpPr>
            <a:xfrm>
              <a:off x="7372707" y="1595529"/>
              <a:ext cx="1856269" cy="1204096"/>
              <a:chOff x="7372707" y="1595529"/>
              <a:chExt cx="1856269" cy="1204096"/>
            </a:xfrm>
          </p:grpSpPr>
          <p:pic>
            <p:nvPicPr>
              <p:cNvPr id="34" name="Picture 4" descr="âincreaseâçå¾çæç´¢ç»æ">
                <a:extLst>
                  <a:ext uri="{FF2B5EF4-FFF2-40B4-BE49-F238E27FC236}">
                    <a16:creationId xmlns:a16="http://schemas.microsoft.com/office/drawing/2014/main" id="{5689285B-CE44-3F44-BF8D-833169F4E7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8440" y="1595529"/>
                <a:ext cx="1403400" cy="936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499AE64-665E-A640-817E-784EDB1A7A22}"/>
                  </a:ext>
                </a:extLst>
              </p:cNvPr>
              <p:cNvSpPr txBox="1"/>
              <p:nvPr/>
            </p:nvSpPr>
            <p:spPr>
              <a:xfrm>
                <a:off x="7372707" y="2461071"/>
                <a:ext cx="18562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Sigmoid Function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E9AEC38-D9C9-7640-83DC-E0F25D26D9E7}"/>
              </a:ext>
            </a:extLst>
          </p:cNvPr>
          <p:cNvGrpSpPr/>
          <p:nvPr/>
        </p:nvGrpSpPr>
        <p:grpSpPr>
          <a:xfrm>
            <a:off x="1979252" y="4949658"/>
            <a:ext cx="1781272" cy="1481527"/>
            <a:chOff x="78702" y="1425037"/>
            <a:chExt cx="1781272" cy="1481527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EED4665-2F08-5641-8354-A84FA635EDD4}"/>
                </a:ext>
              </a:extLst>
            </p:cNvPr>
            <p:cNvSpPr/>
            <p:nvPr/>
          </p:nvSpPr>
          <p:spPr bwMode="auto">
            <a:xfrm>
              <a:off x="78702" y="1425037"/>
              <a:ext cx="1671248" cy="148152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2F230B6-E598-2940-B49B-275E81ADAA88}"/>
                </a:ext>
              </a:extLst>
            </p:cNvPr>
            <p:cNvGrpSpPr/>
            <p:nvPr/>
          </p:nvGrpSpPr>
          <p:grpSpPr>
            <a:xfrm>
              <a:off x="157026" y="1658162"/>
              <a:ext cx="1702948" cy="1141463"/>
              <a:chOff x="157026" y="1706765"/>
              <a:chExt cx="1702948" cy="1141463"/>
            </a:xfrm>
          </p:grpSpPr>
          <p:pic>
            <p:nvPicPr>
              <p:cNvPr id="39" name="Picture 4" descr="â0 1âçå¾çæç´¢ç»æ">
                <a:extLst>
                  <a:ext uri="{FF2B5EF4-FFF2-40B4-BE49-F238E27FC236}">
                    <a16:creationId xmlns:a16="http://schemas.microsoft.com/office/drawing/2014/main" id="{8CA924C3-BF12-3240-818A-5E27C3033A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026" y="1706765"/>
                <a:ext cx="1448878" cy="8151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1F23234-BAF5-C641-99DE-9FDCD1C66FC4}"/>
                  </a:ext>
                </a:extLst>
              </p:cNvPr>
              <p:cNvSpPr txBox="1"/>
              <p:nvPr/>
            </p:nvSpPr>
            <p:spPr>
              <a:xfrm>
                <a:off x="191225" y="2509674"/>
                <a:ext cx="16687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Binary Function</a:t>
                </a: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7A569CC-DF13-D943-9F5A-E0F8BFD970E1}"/>
              </a:ext>
            </a:extLst>
          </p:cNvPr>
          <p:cNvSpPr txBox="1"/>
          <p:nvPr/>
        </p:nvSpPr>
        <p:spPr>
          <a:xfrm>
            <a:off x="1319909" y="6514549"/>
            <a:ext cx="1012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altLang="zh-CN" dirty="0"/>
              <a:t>Ma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i="1" dirty="0"/>
              <a:t>Risk Prediction on Electronic Health Records with Prior Medical Knowledge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KDD’18.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5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91333-84D7-6F4A-81ED-BD7614F7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Disease</a:t>
            </a:r>
            <a:r>
              <a:rPr lang="en-US" dirty="0"/>
              <a:t> Prediction with Prior Medical Knowledge</a:t>
            </a:r>
          </a:p>
        </p:txBody>
      </p:sp>
      <p:pic>
        <p:nvPicPr>
          <p:cNvPr id="4" name="Picture 8" descr="Screen Clipping">
            <a:extLst>
              <a:ext uri="{FF2B5EF4-FFF2-40B4-BE49-F238E27FC236}">
                <a16:creationId xmlns:a16="http://schemas.microsoft.com/office/drawing/2014/main" id="{C7FF2D6D-FAAB-2347-939F-8040F14B8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75" y="1356967"/>
            <a:ext cx="4304333" cy="21976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5761BE-07A6-4540-8036-83546405002E}"/>
              </a:ext>
            </a:extLst>
          </p:cNvPr>
          <p:cNvSpPr/>
          <p:nvPr/>
        </p:nvSpPr>
        <p:spPr bwMode="auto">
          <a:xfrm>
            <a:off x="1578849" y="1988022"/>
            <a:ext cx="2351303" cy="8166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Any Deep</a:t>
            </a: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Learning Model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DFF55B-61AD-9546-A08E-E7B3FF1DC286}"/>
              </a:ext>
            </a:extLst>
          </p:cNvPr>
          <p:cNvSpPr/>
          <p:nvPr/>
        </p:nvSpPr>
        <p:spPr bwMode="auto">
          <a:xfrm>
            <a:off x="8290724" y="1988023"/>
            <a:ext cx="2662986" cy="8166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Medical Rules (Log-Linear Model)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E66D1D3-9489-E741-A09E-BBE764F9027B}"/>
              </a:ext>
            </a:extLst>
          </p:cNvPr>
          <p:cNvSpPr txBox="1"/>
          <p:nvPr/>
        </p:nvSpPr>
        <p:spPr>
          <a:xfrm>
            <a:off x="6537705" y="5945473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86.3%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A081AD0-E9E3-2D46-87F6-5002C78289C3}"/>
              </a:ext>
            </a:extLst>
          </p:cNvPr>
          <p:cNvSpPr txBox="1"/>
          <p:nvPr/>
        </p:nvSpPr>
        <p:spPr>
          <a:xfrm>
            <a:off x="3716455" y="3757465"/>
            <a:ext cx="570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/>
              <a:t>Table: Statistics of Constraint Features on Three Datasets.</a:t>
            </a:r>
            <a:endParaRPr lang="en-US" sz="18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06A7161-CBAA-B14A-91FA-D75187C3A2C2}"/>
              </a:ext>
            </a:extLst>
          </p:cNvPr>
          <p:cNvSpPr txBox="1"/>
          <p:nvPr/>
        </p:nvSpPr>
        <p:spPr>
          <a:xfrm>
            <a:off x="4860160" y="5945473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53.8%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57592B6-89EB-CC43-978D-6A684F12AFBA}"/>
              </a:ext>
            </a:extLst>
          </p:cNvPr>
          <p:cNvSpPr txBox="1"/>
          <p:nvPr/>
        </p:nvSpPr>
        <p:spPr>
          <a:xfrm>
            <a:off x="8290724" y="5945473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55.4%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972FB73-3F4E-2443-B837-447B8912767C}"/>
              </a:ext>
            </a:extLst>
          </p:cNvPr>
          <p:cNvSpPr txBox="1"/>
          <p:nvPr/>
        </p:nvSpPr>
        <p:spPr>
          <a:xfrm>
            <a:off x="2904292" y="5945473"/>
            <a:ext cx="205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</a:rPr>
              <a:t>Missing Rate</a:t>
            </a:r>
            <a:endParaRPr lang="en-US" b="1" dirty="0">
              <a:solidFill>
                <a:srgbClr val="0432FF"/>
              </a:solidFill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BA513490-3D87-484E-BC7D-0C2AF88AF3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623" y="4145397"/>
            <a:ext cx="6186406" cy="17576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2C5C27-71CD-6148-8D78-108189AD6A35}"/>
              </a:ext>
            </a:extLst>
          </p:cNvPr>
          <p:cNvSpPr txBox="1"/>
          <p:nvPr/>
        </p:nvSpPr>
        <p:spPr>
          <a:xfrm>
            <a:off x="1378858" y="6488668"/>
            <a:ext cx="1012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altLang="zh-CN" dirty="0"/>
              <a:t>Ma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i="1" dirty="0"/>
              <a:t>Risk Prediction on Electronic Health Records with Prior Medical Knowledge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KDD’18.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0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9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/>
              <a:t>Training and Inference</a:t>
            </a:r>
            <a:endParaRPr sz="3200"/>
          </a:p>
        </p:txBody>
      </p:sp>
      <p:sp>
        <p:nvSpPr>
          <p:cNvPr id="2007" name="Google Shape;2007;p19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96</a:t>
            </a:fld>
            <a:endParaRPr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371D370-0379-C14B-9DB2-FD8668276FF7}"/>
              </a:ext>
            </a:extLst>
          </p:cNvPr>
          <p:cNvSpPr txBox="1">
            <a:spLocks/>
          </p:cNvSpPr>
          <p:nvPr/>
        </p:nvSpPr>
        <p:spPr>
          <a:xfrm>
            <a:off x="1133669" y="1218565"/>
            <a:ext cx="7772400" cy="528933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Prediction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Training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marL="795847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Prediction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B5879-80AD-9142-80C2-0F7369BDCE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49" y="2926564"/>
            <a:ext cx="4865652" cy="4125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2079AC1-8CB9-A24F-806C-7FBD52AC131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61" y="4378747"/>
            <a:ext cx="5804610" cy="432237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DB9D15E0-2C1F-974A-938F-97E97DB7FE70}"/>
              </a:ext>
            </a:extLst>
          </p:cNvPr>
          <p:cNvSpPr/>
          <p:nvPr/>
        </p:nvSpPr>
        <p:spPr bwMode="auto">
          <a:xfrm>
            <a:off x="5366338" y="4305387"/>
            <a:ext cx="1584176" cy="505597"/>
          </a:xfrm>
          <a:prstGeom prst="roundRect">
            <a:avLst/>
          </a:prstGeom>
          <a:solidFill>
            <a:srgbClr val="FFFF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531F78E-2FBA-F043-98E6-BDA9EA264A67}"/>
              </a:ext>
            </a:extLst>
          </p:cNvPr>
          <p:cNvSpPr/>
          <p:nvPr/>
        </p:nvSpPr>
        <p:spPr bwMode="auto">
          <a:xfrm>
            <a:off x="7238546" y="4305387"/>
            <a:ext cx="2016224" cy="505597"/>
          </a:xfrm>
          <a:prstGeom prst="roundRect">
            <a:avLst/>
          </a:prstGeom>
          <a:solidFill>
            <a:srgbClr val="00B05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9739FE-70C8-864A-9E11-1A56A1568E50}"/>
              </a:ext>
            </a:extLst>
          </p:cNvPr>
          <p:cNvSpPr txBox="1"/>
          <p:nvPr/>
        </p:nvSpPr>
        <p:spPr>
          <a:xfrm>
            <a:off x="4682262" y="531349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Risk Model Prediction 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94FA463-8E0D-1B49-93CA-5BB38E4A8D6D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 bwMode="auto">
          <a:xfrm>
            <a:off x="6158426" y="4810984"/>
            <a:ext cx="0" cy="5025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E19FB08-440D-C54B-8765-6D9CF16C1E11}"/>
              </a:ext>
            </a:extLst>
          </p:cNvPr>
          <p:cNvCxnSpPr>
            <a:cxnSpLocks/>
            <a:endCxn id="45" idx="0"/>
          </p:cNvCxnSpPr>
          <p:nvPr/>
        </p:nvCxnSpPr>
        <p:spPr bwMode="auto">
          <a:xfrm>
            <a:off x="8318666" y="4810984"/>
            <a:ext cx="0" cy="10216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23E44CD-6154-D94B-8ECA-7D8DB1913E14}"/>
              </a:ext>
            </a:extLst>
          </p:cNvPr>
          <p:cNvSpPr txBox="1"/>
          <p:nvPr/>
        </p:nvSpPr>
        <p:spPr>
          <a:xfrm>
            <a:off x="5942402" y="5832587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Prior Medical Knowledge Prediction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BA15DBB-5EA6-FE48-8B58-A6F13B0E21E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05" y="1832944"/>
            <a:ext cx="4149323" cy="90284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C6503CB-5DF4-864E-AFFA-46972935C331}"/>
              </a:ext>
            </a:extLst>
          </p:cNvPr>
          <p:cNvSpPr txBox="1"/>
          <p:nvPr/>
        </p:nvSpPr>
        <p:spPr>
          <a:xfrm>
            <a:off x="1310645" y="6488668"/>
            <a:ext cx="10129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altLang="zh-CN" dirty="0"/>
              <a:t>Ma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i="1" dirty="0"/>
              <a:t>Risk Prediction on Electronic Health Records with Prior Medical Knowledge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KDD’18.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71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19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/>
              <a:t>Recap: Prior Knowledge in Discriminative Models</a:t>
            </a:r>
            <a:endParaRPr sz="3200"/>
          </a:p>
        </p:txBody>
      </p:sp>
      <p:sp>
        <p:nvSpPr>
          <p:cNvPr id="2013" name="Google Shape;2013;p19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 u="sng">
                <a:solidFill>
                  <a:srgbClr val="000000"/>
                </a:solidFill>
              </a:rPr>
              <a:t>Key Ideas: </a:t>
            </a:r>
            <a:endParaRPr b="1" u="sng">
              <a:solidFill>
                <a:srgbClr val="000000"/>
              </a:solidFill>
            </a:endParaRPr>
          </a:p>
          <a:p>
            <a:pPr>
              <a:spcBef>
                <a:spcPts val="2133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Although not explicitly </a:t>
            </a:r>
            <a:r>
              <a:rPr lang="en" i="1">
                <a:solidFill>
                  <a:srgbClr val="000000"/>
                </a:solidFill>
              </a:rPr>
              <a:t>Bayesian</a:t>
            </a:r>
            <a:r>
              <a:rPr lang="en">
                <a:solidFill>
                  <a:srgbClr val="000000"/>
                </a:solidFill>
              </a:rPr>
              <a:t>, we can impose prior knowledge directly on the loss function</a:t>
            </a:r>
            <a:endParaRPr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The added constraint reduces the model space to ones that are consistent with prior information</a:t>
            </a:r>
            <a:endParaRPr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Statistically, similar to learning the MAP estimate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014" name="Google Shape;2014;p19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97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39477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3244-B31D-9641-A5E6-37ABC1A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3" y="0"/>
            <a:ext cx="10515600" cy="1325563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1FCC-BD18-424A-A4C1-4C086185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79" y="1215190"/>
            <a:ext cx="10515600" cy="5281863"/>
          </a:xfrm>
        </p:spPr>
        <p:txBody>
          <a:bodyPr>
            <a:noAutofit/>
          </a:bodyPr>
          <a:lstStyle/>
          <a:p>
            <a:r>
              <a:rPr lang="en-US" sz="2400" dirty="0"/>
              <a:t>Transfer knowledge from models</a:t>
            </a:r>
          </a:p>
          <a:p>
            <a:pPr lvl="1"/>
            <a:r>
              <a:rPr lang="en-US" dirty="0"/>
              <a:t>Transfer learning</a:t>
            </a:r>
          </a:p>
          <a:p>
            <a:pPr lvl="1"/>
            <a:r>
              <a:rPr lang="en-US" dirty="0"/>
              <a:t>Multi-task learning</a:t>
            </a:r>
          </a:p>
          <a:p>
            <a:pPr lvl="1"/>
            <a:r>
              <a:rPr lang="en-US" dirty="0"/>
              <a:t>Meta-learning</a:t>
            </a:r>
          </a:p>
          <a:p>
            <a:pPr lvl="1"/>
            <a:r>
              <a:rPr lang="en-US" dirty="0"/>
              <a:t>Applications</a:t>
            </a:r>
          </a:p>
          <a:p>
            <a:r>
              <a:rPr lang="en-US" sz="2400" dirty="0"/>
              <a:t>------  Coffee break ------</a:t>
            </a:r>
          </a:p>
          <a:p>
            <a:r>
              <a:rPr lang="en-US" sz="2400" dirty="0"/>
              <a:t>Transfer knowledge from domain expert</a:t>
            </a:r>
          </a:p>
          <a:p>
            <a:pPr lvl="1"/>
            <a:r>
              <a:rPr lang="en-US" dirty="0"/>
              <a:t>Enrich representations using knowledge graph</a:t>
            </a:r>
          </a:p>
          <a:p>
            <a:pPr lvl="1"/>
            <a:r>
              <a:rPr lang="en-US" dirty="0"/>
              <a:t>Domain-knowledge driven regularization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Data Augmentation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Augmentation using labeled data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Augmentation using unlabeled data</a:t>
            </a:r>
          </a:p>
        </p:txBody>
      </p:sp>
    </p:spTree>
    <p:extLst>
      <p:ext uri="{BB962C8B-B14F-4D97-AF65-F5344CB8AC3E}">
        <p14:creationId xmlns:p14="http://schemas.microsoft.com/office/powerpoint/2010/main" val="7482882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3244-B31D-9641-A5E6-37ABC1A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3" y="0"/>
            <a:ext cx="10515600" cy="1325563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91FCC-BD18-424A-A4C1-4C086185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79" y="1215190"/>
            <a:ext cx="10515600" cy="5281863"/>
          </a:xfrm>
        </p:spPr>
        <p:txBody>
          <a:bodyPr>
            <a:noAutofit/>
          </a:bodyPr>
          <a:lstStyle/>
          <a:p>
            <a:r>
              <a:rPr lang="en-US" sz="2400" dirty="0"/>
              <a:t>Transfer knowledge from models</a:t>
            </a:r>
          </a:p>
          <a:p>
            <a:pPr lvl="1"/>
            <a:r>
              <a:rPr lang="en-US" dirty="0"/>
              <a:t>Transfer learning</a:t>
            </a:r>
          </a:p>
          <a:p>
            <a:pPr lvl="1"/>
            <a:r>
              <a:rPr lang="en-US" dirty="0"/>
              <a:t>Multi-task learning</a:t>
            </a:r>
          </a:p>
          <a:p>
            <a:pPr lvl="1"/>
            <a:r>
              <a:rPr lang="en-US" dirty="0"/>
              <a:t>Meta-learning</a:t>
            </a:r>
          </a:p>
          <a:p>
            <a:pPr lvl="1"/>
            <a:r>
              <a:rPr lang="en-US" dirty="0"/>
              <a:t>Applications</a:t>
            </a:r>
          </a:p>
          <a:p>
            <a:r>
              <a:rPr lang="en-US" sz="2400" dirty="0"/>
              <a:t>------  Coffee break ------</a:t>
            </a:r>
          </a:p>
          <a:p>
            <a:r>
              <a:rPr lang="en-US" sz="2400" dirty="0"/>
              <a:t>Transfer knowledge from domain expert</a:t>
            </a:r>
          </a:p>
          <a:p>
            <a:pPr lvl="1"/>
            <a:r>
              <a:rPr lang="en-US" dirty="0"/>
              <a:t>Enrich representations using knowledge graph</a:t>
            </a:r>
          </a:p>
          <a:p>
            <a:pPr lvl="1"/>
            <a:r>
              <a:rPr lang="en-US" dirty="0"/>
              <a:t>Domain-knowledge driven regularization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Data Augmentation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Augmentation using labeled data</a:t>
            </a:r>
          </a:p>
          <a:p>
            <a:pPr lvl="1"/>
            <a:r>
              <a:rPr lang="en-US" dirty="0"/>
              <a:t>Augmentation using unlabeled data</a:t>
            </a:r>
          </a:p>
        </p:txBody>
      </p:sp>
    </p:spTree>
    <p:extLst>
      <p:ext uri="{BB962C8B-B14F-4D97-AF65-F5344CB8AC3E}">
        <p14:creationId xmlns:p14="http://schemas.microsoft.com/office/powerpoint/2010/main" val="31379989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0"/>
  <p:tag name="ORIGINALWIDTH" val="1974.75"/>
  <p:tag name="LATEXADDIN" val="\documentclass{article}&#10;\usepackage{amsmath}&#10;\usepackage{bm}&#10;\usepackage{threeparttable}&#10;\usepackage{booktabs}&#10;\usepackage{multirow}&#10;\pagestyle{empty}&#10;\begin{document}&#10;&#10;$Q(\mathbf{y} | \mathbf{X};\bm{\Gamma},\mathcal{W}) = \frac{\exp \{\bm{\Gamma} \cdot \bm{\phi}(\mathbf{X}, \mathbf{y}; \mathcal{W})\}}{\sum_{\mathbf{y}^{\prime}} \exp \{\bm{\Gamma} \cdot \bm{\phi}(\mathbf{X}, \mathbf{y}^{\prime}; \mathcal{W})\}}$&#10;&#10;\end{document}"/>
  <p:tag name="IGUANATEXSIZE" val="50"/>
  <p:tag name="IGUANATEXCURSOR" val="337"/>
  <p:tag name="TRANSPARENCY" val="True"/>
  <p:tag name="FILENAME" val=""/>
  <p:tag name="LATEXENGINEID" val="0"/>
  <p:tag name="TEMPFOLDER" val="c:\temp\"/>
  <p:tag name="LATEXFORMHEIGHT" val="380"/>
  <p:tag name="LATEXFORMWIDTH" val="487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5.25"/>
  <p:tag name="ORIGINALWIDTH" val="1816.5"/>
  <p:tag name="LATEXADDIN" val="\documentclass{article}&#10;\usepackage{amsmath}&#10;\usepackage{bm}&#10;\usepackage{threeparttable}&#10;\usepackage{booktabs}&#10;\usepackage{multirow}&#10;\pagestyle{empty}&#10;\begin{document}&#10;&#10;\begin{equation*}&#10;\mathcal{J}(\bm{\theta}, \bm{\Gamma}, \mathcal{W}) = \frac{1}{|\mathcal{P}|}\sum_{p=1}^{|\mathcal{P}|}\mathcal{J}_p(\bm{\theta}, \bm{\Gamma}, \mathcal{W})&#10;\end{equation*}&#10;&#10;\end{document}"/>
  <p:tag name="IGUANATEXSIZE" val="50"/>
  <p:tag name="IGUANATEXCURSOR" val="0"/>
  <p:tag name="TRANSPARENCY" val="True"/>
  <p:tag name="FILENAME" val=""/>
  <p:tag name="LATEXENGINEID" val="0"/>
  <p:tag name="TEMPFOLDER" val="c:\temp\"/>
  <p:tag name="LATEXFORMHEIGHT" val="380"/>
  <p:tag name="LATEXFORMWIDTH" val="487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3341.25"/>
  <p:tag name="LATEXADDIN" val="\documentclass{article}&#10;\usepackage{amsmath}&#10;\usepackage{bm}&#10;\usepackage{threeparttable}&#10;\usepackage{booktabs}&#10;\usepackage{multirow}&#10;\pagestyle{empty}&#10;\begin{document}&#10;&#10;$\mathcal{W}$ represents a set of weights on different constraint features.&#10;&#10;\end{document}"/>
  <p:tag name="IGUANATEXSIZE" val="50"/>
  <p:tag name="IGUANATEXCURSOR" val="244"/>
  <p:tag name="TRANSPARENCY" val="True"/>
  <p:tag name="FILENAME" val=""/>
  <p:tag name="LATEXENGINEID" val="0"/>
  <p:tag name="TEMPFOLDER" val="c:\temp\"/>
  <p:tag name="LATEXFORMHEIGHT" val="380"/>
  <p:tag name="LATEXFORMWIDTH" val="487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5"/>
  <p:tag name="ORIGINALWIDTH" val="2160"/>
  <p:tag name="LATEXADDIN" val="\documentclass{article}&#10;\usepackage{amsmath}&#10;\usepackage{bm}&#10;\usepackage{threeparttable}&#10;\usepackage{booktabs}&#10;\usepackage{multirow}&#10;\pagestyle{empty}&#10;\begin{document}&#10;&#10;$\mathbf{\phi}(\mathbf{X},\mathbf{y})$ is the set of constraint features.&#10;&#10;\end{document}"/>
  <p:tag name="IGUANATEXSIZE" val="50"/>
  <p:tag name="IGUANATEXCURSOR" val="242"/>
  <p:tag name="TRANSPARENCY" val="True"/>
  <p:tag name="FILENAME" val=""/>
  <p:tag name="LATEXENGINEID" val="0"/>
  <p:tag name="TEMPFOLDER" val="c:\temp\"/>
  <p:tag name="LATEXFORMHEIGHT" val="380"/>
  <p:tag name="LATEXFORMWIDTH" val="487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3714"/>
  <p:tag name="LATEXADDIN" val="\documentclass{article}&#10;\usepackage{amsmath}&#10;\usepackage{bm}&#10;\usepackage{threeparttable}&#10;\usepackage{booktabs}&#10;\usepackage{multirow}&#10;\pagestyle{empty}&#10;\begin{document}&#10;&#10; $\bm{\Gamma}$ is the confidence matrix for different constraint feature categories.&#10;&#10;\end{document}"/>
  <p:tag name="IGUANATEXSIZE" val="50"/>
  <p:tag name="IGUANATEXCURSOR" val="253"/>
  <p:tag name="TRANSPARENCY" val="True"/>
  <p:tag name="FILENAME" val=""/>
  <p:tag name="LATEXENGINEID" val="0"/>
  <p:tag name="TEMPFOLDER" val="c:\temp\"/>
  <p:tag name="LATEXFORMHEIGHT" val="380"/>
  <p:tag name="LATEXFORMWIDTH" val="487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0"/>
  <p:tag name="ORIGINALWIDTH" val="1974.75"/>
  <p:tag name="LATEXADDIN" val="\documentclass{article}&#10;\usepackage{amsmath}&#10;\usepackage{bm}&#10;\usepackage{threeparttable}&#10;\usepackage{booktabs}&#10;\usepackage{multirow}&#10;\pagestyle{empty}&#10;\begin{document}&#10;&#10;$Q(\mathbf{y} | \mathbf{X};\bm{\Gamma},\mathcal{W}) = \frac{\exp \{\bm{\Gamma} \cdot \bm{\phi}(\mathbf{X}, \mathbf{y}; \mathcal{W})\}}{\sum_{\mathbf{y}^{\prime}} \exp \{\bm{\Gamma} \cdot \bm{\phi}(\mathbf{X}, \mathbf{y}^{\prime}; \mathcal{W})\}}$&#10;&#10;\end{document}"/>
  <p:tag name="IGUANATEXSIZE" val="50"/>
  <p:tag name="IGUANATEXCURSOR" val="337"/>
  <p:tag name="TRANSPARENCY" val="True"/>
  <p:tag name="FILENAME" val=""/>
  <p:tag name="LATEXENGINEID" val="0"/>
  <p:tag name="TEMPFOLDER" val="c:\temp\"/>
  <p:tag name="LATEXFORMHEIGHT" val="380"/>
  <p:tag name="LATEXFORMWIDTH" val="487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0"/>
  <p:tag name="ORIGINALWIDTH" val="1974.75"/>
  <p:tag name="LATEXADDIN" val="\documentclass{article}&#10;\usepackage{amsmath}&#10;\usepackage{bm}&#10;\usepackage{threeparttable}&#10;\usepackage{booktabs}&#10;\usepackage{multirow}&#10;\pagestyle{empty}&#10;\begin{document}&#10;&#10;$Q(\mathbf{y} | \mathbf{X};\bm{\Gamma},\mathcal{W}) = \frac{\exp \{\bm{\Gamma} \cdot \bm{\phi}(\mathbf{X}, \mathbf{y}; \mathcal{W})\}}{\sum_{\mathbf{y}^{\prime}} \exp \{\bm{\Gamma} \cdot \bm{\phi}(\mathbf{X}, \mathbf{y}^{\prime}; \mathcal{W})\}}$&#10;&#10;\end{document}"/>
  <p:tag name="IGUANATEXSIZE" val="50"/>
  <p:tag name="IGUANATEXCURSOR" val="337"/>
  <p:tag name="TRANSPARENCY" val="True"/>
  <p:tag name="FILENAME" val=""/>
  <p:tag name="LATEXENGINEID" val="0"/>
  <p:tag name="TEMPFOLDER" val="c:\temp\"/>
  <p:tag name="LATEXFORMHEIGHT" val="380"/>
  <p:tag name="LATEXFORMWIDTH" val="487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1"/>
  <p:tag name="ORIGINALWIDTH" val="3347.25"/>
  <p:tag name="LATEXADDIN" val="\documentclass{article}&#10;\usepackage{amsmath}&#10;\usepackage{bm}&#10;\usepackage{threeparttable}&#10;\usepackage{booktabs}&#10;\usepackage{multirow}&#10;\pagestyle{empty}&#10;\begin{document}&#10;&#10;\begin{table}[htb]&#10;\centering&#10;\begin{tabular}{c|cccccc}&#10;\toprule&#10;Disease &amp; \multicolumn{2}{c}{Heart Failure} &amp; \multicolumn{2}{c}{COPD} &amp; \multicolumn{2}{c}{Kidney Disease}\\&#10;\cmidrule(r){1-3}\cmidrule(r){4-5}\cmidrule(r){6-7}&#10;Feature&amp;W/O&amp;W &amp;W/O&amp;W&amp;W/O&amp;W \\ \midrule&#10;Case &amp;424 &amp; 1,979 &amp; 3,033 &amp; 1,774 &amp; 588 &amp; 2,613\\&#10;Control &amp; 3,649 &amp; 1,519 &amp; 11,023 &amp; 464 &amp; 5,076 &amp; 1,944\\\hline&#10;Sum &amp; 4,073 &amp; 3,498 &amp; 14,056 &amp;2,238&amp;5,664&amp;4,557\\&#10;%Percentage &amp; 53.8$\%$ &amp; 46.2$\%$ &amp; 86.3$\%$ &amp; 13.7$\%$&amp;55.4$\%$&amp;44.6$\%$\\&#10;\bottomrule&#10;\end{tabular}&#10;\end{table}&#10;&#10;\end{document}"/>
  <p:tag name="IGUANATEXSIZE" val="50"/>
  <p:tag name="IGUANATEXCURSOR" val="0"/>
  <p:tag name="TRANSPARENCY" val="True"/>
  <p:tag name="FILENAME" val=""/>
  <p:tag name="LATEXENGINEID" val="0"/>
  <p:tag name="TEMPFOLDER" val="c:\temp\"/>
  <p:tag name="LATEXFORMHEIGHT" val="380"/>
  <p:tag name="LATEXFORMWIDTH" val="487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"/>
  <p:tag name="ORIGINALWIDTH" val="1981.5"/>
  <p:tag name="LATEXADDIN" val="\documentclass{article}&#10;\usepackage{amsmath}&#10;\usepackage{bm}&#10;\usepackage{threeparttable}&#10;\usepackage{booktabs}&#10;\usepackage{multirow}&#10;\pagestyle{empty}&#10;\begin{document}&#10;&#10;\begin{equation*}&#10;\hat{\bm{\theta}}, \hat{\bm{\Gamma}}, \hat{\mathcal{W}} = \text{argmin}_{\bm{\theta}, \bm{\Gamma}, \mathcal{W}} \big\{\mathcal{J}(\bm{\theta}, \bm{\Gamma}, \mathcal{W})\big\}&#10;\end{equation*}&#10;&#10;\end{document}"/>
  <p:tag name="IGUANATEXSIZE" val="50"/>
  <p:tag name="IGUANATEXCURSOR" val="258"/>
  <p:tag name="TRANSPARENCY" val="True"/>
  <p:tag name="FILENAME" val=""/>
  <p:tag name="LATEXENGINEID" val="0"/>
  <p:tag name="TEMPFOLDER" val="c:\temp\"/>
  <p:tag name="LATEXFORMHEIGHT" val="380"/>
  <p:tag name="LATEXFORMWIDTH" val="487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25"/>
  <p:tag name="ORIGINALWIDTH" val="2205.75"/>
  <p:tag name="LATEXADDIN" val="\documentclass{article}&#10;\usepackage{amsmath}&#10;\usepackage{bm}&#10;\usepackage{threeparttable}&#10;\usepackage{booktabs}&#10;\usepackage{multirow}&#10;\pagestyle{empty}&#10;\begin{document}&#10;&#10;\begin{equation*}&#10;\hat{y} = \text{argmax} \big\{ P(\mathbf{y} | \mathbf{X}; \hat{\bm{\theta}}) + Q(\mathbf{y} | \mathbf{X}; \hat{\bm{\Gamma}}, \hat{\mathcal{W}}) \big\}&#10;\end{equation*}&#10;&#10;\end{document}"/>
  <p:tag name="IGUANATEXSIZE" val="50"/>
  <p:tag name="IGUANATEXCURSOR" val="169"/>
  <p:tag name="TRANSPARENCY" val="True"/>
  <p:tag name="FILENAME" val=""/>
  <p:tag name="LATEXENGINEID" val="0"/>
  <p:tag name="TEMPFOLDER" val="c:\temp\"/>
  <p:tag name="LATEXFORMHEIGHT" val="380"/>
  <p:tag name="LATEXFORMWIDTH" val="487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4686</TotalTime>
  <Words>4283</Words>
  <Application>Microsoft Macintosh PowerPoint</Application>
  <PresentationFormat>Widescreen</PresentationFormat>
  <Paragraphs>917</Paragraphs>
  <Slides>124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34" baseType="lpstr">
      <vt:lpstr>FontAwesome</vt:lpstr>
      <vt:lpstr>Arial</vt:lpstr>
      <vt:lpstr>Calibri</vt:lpstr>
      <vt:lpstr>Calibri Light</vt:lpstr>
      <vt:lpstr>Cambria Math</vt:lpstr>
      <vt:lpstr>Courier New</vt:lpstr>
      <vt:lpstr>Times</vt:lpstr>
      <vt:lpstr>Times New Roman</vt:lpstr>
      <vt:lpstr>Wingdings</vt:lpstr>
      <vt:lpstr>Office Theme</vt:lpstr>
      <vt:lpstr>Learning with Small Data</vt:lpstr>
      <vt:lpstr>Deep Learning is Everywhere</vt:lpstr>
      <vt:lpstr>Deep Learning require large data</vt:lpstr>
      <vt:lpstr>Image classification</vt:lpstr>
      <vt:lpstr>Robot Manipulation</vt:lpstr>
      <vt:lpstr>PowerPoint Presentation</vt:lpstr>
      <vt:lpstr>City data prediction example</vt:lpstr>
      <vt:lpstr>How to learn with small labeled data</vt:lpstr>
      <vt:lpstr>Outline</vt:lpstr>
      <vt:lpstr>Outline</vt:lpstr>
      <vt:lpstr>Transfer knowledge from models: Overview</vt:lpstr>
      <vt:lpstr>Why we can transfer</vt:lpstr>
      <vt:lpstr>Finetuning</vt:lpstr>
      <vt:lpstr>Outline</vt:lpstr>
      <vt:lpstr>Unsupervised Deep Transfer Learning</vt:lpstr>
      <vt:lpstr>Unsupervised Deep Transfer Learning</vt:lpstr>
      <vt:lpstr>Unsupervised Deep Transfer Learning</vt:lpstr>
      <vt:lpstr>Unsupervised Deep Transfer Learning</vt:lpstr>
      <vt:lpstr>PowerPoint Presentation</vt:lpstr>
      <vt:lpstr>Deep Adaptation Network</vt:lpstr>
      <vt:lpstr>Hard Adaptive Feature Norm (HAFN)</vt:lpstr>
      <vt:lpstr>Hard Adaptive Feature Norm (HAFN)</vt:lpstr>
      <vt:lpstr>Adversarial method</vt:lpstr>
      <vt:lpstr>Adversarial method</vt:lpstr>
      <vt:lpstr>Outline</vt:lpstr>
      <vt:lpstr>Multi-task Learning</vt:lpstr>
      <vt:lpstr>Multi-task Learning with layer selection</vt:lpstr>
      <vt:lpstr>Multi-task Learning with layer selection</vt:lpstr>
      <vt:lpstr>Outline</vt:lpstr>
      <vt:lpstr>Meta-learning</vt:lpstr>
      <vt:lpstr>Example</vt:lpstr>
      <vt:lpstr>Difference between Transfer, Multi-task &amp; Meta-learning</vt:lpstr>
      <vt:lpstr>Meta-learning: Problem Formulation</vt:lpstr>
      <vt:lpstr>Meta-learning: Gradient-based Method</vt:lpstr>
      <vt:lpstr>Variants of MAML</vt:lpstr>
      <vt:lpstr>Variants of MAML</vt:lpstr>
      <vt:lpstr>Meta-learning: Non-parametric Methods</vt:lpstr>
      <vt:lpstr>Matching Network</vt:lpstr>
      <vt:lpstr>Prototypical Network</vt:lpstr>
      <vt:lpstr>Comparison</vt:lpstr>
      <vt:lpstr>Challenge</vt:lpstr>
      <vt:lpstr>Human Beings: Knowledge Organization and Reuse</vt:lpstr>
      <vt:lpstr>Hierarchically Structured Meta-learning (HSML)</vt:lpstr>
      <vt:lpstr>HSML: Task Representation Learning</vt:lpstr>
      <vt:lpstr>HSML: Hierarchical Task Clustering</vt:lpstr>
      <vt:lpstr>HSML: Knowledge Adaptation</vt:lpstr>
      <vt:lpstr>Qualitive analysis</vt:lpstr>
      <vt:lpstr>Qualitive analysis</vt:lpstr>
      <vt:lpstr>From cluster to meta-knowledge graph</vt:lpstr>
      <vt:lpstr>From cluster to meta-knowledge graph</vt:lpstr>
      <vt:lpstr>Automated Relational Meta-learning (ARML)</vt:lpstr>
      <vt:lpstr>ARML: Prototypical Relational Graph</vt:lpstr>
      <vt:lpstr>ARML: Meta-knowledge Graph Propagation</vt:lpstr>
      <vt:lpstr>ARML: Information Adaptation</vt:lpstr>
      <vt:lpstr>More task-specific meta-learning models</vt:lpstr>
      <vt:lpstr>What meta-learning really learn?</vt:lpstr>
      <vt:lpstr>Similarity before &amp; after finetune</vt:lpstr>
      <vt:lpstr>ANIL</vt:lpstr>
      <vt:lpstr>Challenges &amp; Discussion</vt:lpstr>
      <vt:lpstr>Outline</vt:lpstr>
      <vt:lpstr>Applications in Graph</vt:lpstr>
      <vt:lpstr>Graph Few-shot Learning (GFL)</vt:lpstr>
      <vt:lpstr>GFL: Graph Structured Prototype</vt:lpstr>
      <vt:lpstr>GFL: Hierarchical Graph Representation Gate</vt:lpstr>
      <vt:lpstr>Applications in Spatiotemporal Prediction</vt:lpstr>
      <vt:lpstr>Spatiotemporal Prediction Problem</vt:lpstr>
      <vt:lpstr>Base learner – ST-net</vt:lpstr>
      <vt:lpstr>Challenge: Spatiotemporal Semantic Structure</vt:lpstr>
      <vt:lpstr>Global Spatial-temporal Memory</vt:lpstr>
      <vt:lpstr>Framework: MetaST</vt:lpstr>
      <vt:lpstr>Patten Analysis for Traffic Prediction</vt:lpstr>
      <vt:lpstr>Outline</vt:lpstr>
      <vt:lpstr>Outline</vt:lpstr>
      <vt:lpstr>Representations of Data</vt:lpstr>
      <vt:lpstr>Word Embeddings from Scratch</vt:lpstr>
      <vt:lpstr>Problems?</vt:lpstr>
      <vt:lpstr>ConceptNet: Structured Information for Words</vt:lpstr>
      <vt:lpstr>Retrofitting</vt:lpstr>
      <vt:lpstr>ConceptNet Numberbatch</vt:lpstr>
      <vt:lpstr>Benefits of ConceptNet Numberbatch</vt:lpstr>
      <vt:lpstr>Healthcare Diagnosis Prediction</vt:lpstr>
      <vt:lpstr>RNN+Attention for Diagnosis Prediction</vt:lpstr>
      <vt:lpstr>Knowledge Graph-based Diagnosis Prediction</vt:lpstr>
      <vt:lpstr>KAME: Knowledge-based Attention for Medical Diagnosis</vt:lpstr>
      <vt:lpstr>Knowledge Graph-based Diagnosis Prediction</vt:lpstr>
      <vt:lpstr>Recap: Enriching Representations with Knowledge Graphs</vt:lpstr>
      <vt:lpstr>Outline</vt:lpstr>
      <vt:lpstr>Incorporating Prior Knowledge</vt:lpstr>
      <vt:lpstr>Challenges of Using Medical Knowledge</vt:lpstr>
      <vt:lpstr>Solution for Modeling Medical Knowledge</vt:lpstr>
      <vt:lpstr>Benefits of  Log-Linear Model</vt:lpstr>
      <vt:lpstr>Feature Categories</vt:lpstr>
      <vt:lpstr>Underlying Diseases and Durations</vt:lpstr>
      <vt:lpstr>Feature Categories</vt:lpstr>
      <vt:lpstr>Disease Prediction with Prior Medical Knowledge</vt:lpstr>
      <vt:lpstr>Training and Inference</vt:lpstr>
      <vt:lpstr>Recap: Prior Knowledge in Discriminative Models</vt:lpstr>
      <vt:lpstr>Outline</vt:lpstr>
      <vt:lpstr>Outline</vt:lpstr>
      <vt:lpstr>Hard-crafted rule based augmentation</vt:lpstr>
      <vt:lpstr>Hard-crafted rule based augmentation</vt:lpstr>
      <vt:lpstr>AutoAugment: Learning Augmentation Strategies</vt:lpstr>
      <vt:lpstr>AutoAugment: Example</vt:lpstr>
      <vt:lpstr>Can we generate some data?</vt:lpstr>
      <vt:lpstr>GAN: Formulation</vt:lpstr>
      <vt:lpstr>GAN</vt:lpstr>
      <vt:lpstr>DAGAN: Framework</vt:lpstr>
      <vt:lpstr>Progressive Growing of GANs (PGGAN)</vt:lpstr>
      <vt:lpstr>PGGAN application in brain segmentation </vt:lpstr>
      <vt:lpstr>Outline</vt:lpstr>
      <vt:lpstr>Can unlabeled data help?</vt:lpstr>
      <vt:lpstr>Can unlabeled data help?</vt:lpstr>
      <vt:lpstr>Can unlabeled data help?</vt:lpstr>
      <vt:lpstr>Semi-supervised learning (SSL) </vt:lpstr>
      <vt:lpstr>Π-model</vt:lpstr>
      <vt:lpstr>Mean Teacher</vt:lpstr>
      <vt:lpstr>Mean Teacher</vt:lpstr>
      <vt:lpstr>Mean Teacher  </vt:lpstr>
      <vt:lpstr>Unsupervised Data Augmentation (UDA)</vt:lpstr>
      <vt:lpstr>Unsupervised Data Augmentation (UDA)</vt:lpstr>
      <vt:lpstr>MixMatch</vt:lpstr>
      <vt:lpstr>MixMatch: Mixup</vt:lpstr>
      <vt:lpstr>MixMatch: Overall Loss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with Small Data</dc:title>
  <dc:creator>Yao Huaxiu</dc:creator>
  <cp:lastModifiedBy>Yao Huaxiu</cp:lastModifiedBy>
  <cp:revision>355</cp:revision>
  <cp:lastPrinted>2020-02-03T19:37:16Z</cp:lastPrinted>
  <dcterms:created xsi:type="dcterms:W3CDTF">2020-01-29T19:03:47Z</dcterms:created>
  <dcterms:modified xsi:type="dcterms:W3CDTF">2020-02-03T19:37:20Z</dcterms:modified>
</cp:coreProperties>
</file>